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257" r:id="rId4"/>
    <p:sldId id="260" r:id="rId5"/>
    <p:sldId id="262" r:id="rId6"/>
    <p:sldId id="263" r:id="rId7"/>
    <p:sldId id="269" r:id="rId8"/>
    <p:sldId id="264" r:id="rId9"/>
    <p:sldId id="270" r:id="rId10"/>
    <p:sldId id="271" r:id="rId11"/>
    <p:sldId id="265" r:id="rId12"/>
    <p:sldId id="266" r:id="rId13"/>
    <p:sldId id="26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924" y="3554567"/>
            <a:ext cx="7688689" cy="1161848"/>
          </a:xfrm>
        </p:spPr>
        <p:txBody>
          <a:bodyPr/>
          <a:lstStyle/>
          <a:p>
            <a:pPr algn="ctr"/>
            <a:r>
              <a:rPr lang="pt-BR" sz="6600" dirty="0"/>
              <a:t>AMOR  EM  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23677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FEFEFE"/>
                </a:solidFill>
                <a:ea typeface="+mj-ea"/>
                <a:cs typeface="+mj-cs"/>
              </a:rPr>
              <a:t>O  Núcleo  de  Fortaleza  do</a:t>
            </a:r>
            <a:br>
              <a:rPr lang="pt-BR" sz="4800" b="1" dirty="0">
                <a:solidFill>
                  <a:srgbClr val="FEFEFE"/>
                </a:solidFill>
                <a:ea typeface="+mj-ea"/>
                <a:cs typeface="+mj-cs"/>
              </a:rPr>
            </a:br>
            <a:r>
              <a:rPr lang="pt-BR" sz="4800" b="1" dirty="0">
                <a:solidFill>
                  <a:srgbClr val="FEFEFE"/>
                </a:solidFill>
                <a:ea typeface="+mj-ea"/>
                <a:cs typeface="+mj-cs"/>
              </a:rPr>
              <a:t>Instituto   Sathya   Sai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50950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42610" y="1995085"/>
            <a:ext cx="650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FACULDADE  DE  EDUCAÇÃO  (FACED)  </a:t>
            </a:r>
          </a:p>
        </p:txBody>
      </p:sp>
      <p:pic>
        <p:nvPicPr>
          <p:cNvPr id="4" name="Picture 7" descr="Resultado de imagen para LOGO MARCA DA FACULDADE DE EDUCAÃÃO DA U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6589" y="2016039"/>
            <a:ext cx="1390919" cy="19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47" y="3628761"/>
            <a:ext cx="9560973" cy="319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-1" y="2759586"/>
            <a:ext cx="10676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 06.abril a 15.junho de 2019,  ministramos o 7º  Curso Básico de EVH</a:t>
            </a:r>
          </a:p>
        </p:txBody>
      </p:sp>
    </p:spTree>
    <p:extLst>
      <p:ext uri="{BB962C8B-B14F-4D97-AF65-F5344CB8AC3E}">
        <p14:creationId xmlns:p14="http://schemas.microsoft.com/office/powerpoint/2010/main" xmlns="" val="235358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pic>
        <p:nvPicPr>
          <p:cNvPr id="5" name="Imagem 6" descr="C:\Users\Test\Downloads\Logo-Institu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23627" r="6732" b="27704"/>
          <a:stretch>
            <a:fillRect/>
          </a:stretch>
        </p:blipFill>
        <p:spPr bwMode="auto">
          <a:xfrm>
            <a:off x="8502555" y="1942566"/>
            <a:ext cx="3643498" cy="12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3371749"/>
            <a:ext cx="121460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pt-BR" sz="2800" b="1" dirty="0">
                <a:latin typeface="Trebuchet MS" pitchFamily="34" charset="0"/>
              </a:rPr>
              <a:t>Através de </a:t>
            </a:r>
            <a:r>
              <a:rPr lang="pt-BR" sz="2800" b="1" dirty="0">
                <a:solidFill>
                  <a:srgbClr val="FFFF00"/>
                </a:solidFill>
                <a:latin typeface="Trebuchet MS" pitchFamily="34" charset="0"/>
              </a:rPr>
              <a:t>“Termo de Cooperação”</a:t>
            </a:r>
            <a:r>
              <a:rPr lang="pt-BR" sz="2800" b="1" dirty="0">
                <a:latin typeface="Trebuchet MS" pitchFamily="34" charset="0"/>
              </a:rPr>
              <a:t>, firmado em 25 de julho de 2018, entre o Instituto Sathya Sai de Educação do Brasil (ISSEB) e 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pt-BR" sz="2800" b="1" dirty="0">
                <a:latin typeface="Trebuchet MS" pitchFamily="34" charset="0"/>
              </a:rPr>
              <a:t>o Instituto </a:t>
            </a:r>
            <a:r>
              <a:rPr lang="pt-BR" sz="2800" b="1" dirty="0" err="1">
                <a:latin typeface="Trebuchet MS" pitchFamily="34" charset="0"/>
              </a:rPr>
              <a:t>Myra</a:t>
            </a:r>
            <a:r>
              <a:rPr lang="pt-BR" sz="2800" b="1" dirty="0">
                <a:latin typeface="Trebuchet MS" pitchFamily="34" charset="0"/>
              </a:rPr>
              <a:t> Eliane (IME), que tem sede em Fortaleza, 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pt-BR" sz="2800" b="1" dirty="0">
                <a:latin typeface="Trebuchet MS" pitchFamily="34" charset="0"/>
              </a:rPr>
              <a:t>e desenvolve, </a:t>
            </a:r>
            <a:r>
              <a:rPr lang="pt-BR" sz="2800" b="1" dirty="0">
                <a:solidFill>
                  <a:srgbClr val="FFFF00"/>
                </a:solidFill>
                <a:latin typeface="Trebuchet MS" pitchFamily="34" charset="0"/>
              </a:rPr>
              <a:t>desde 2017</a:t>
            </a:r>
            <a:r>
              <a:rPr lang="pt-BR" sz="2800" b="1" dirty="0">
                <a:latin typeface="Trebuchet MS" pitchFamily="34" charset="0"/>
              </a:rPr>
              <a:t>, o Projeto </a:t>
            </a:r>
            <a:r>
              <a:rPr lang="pt-BR" sz="2800" b="1" dirty="0">
                <a:solidFill>
                  <a:srgbClr val="FFFF00"/>
                </a:solidFill>
                <a:latin typeface="Trebuchet MS" pitchFamily="34" charset="0"/>
              </a:rPr>
              <a:t>“Valores Humanos na </a:t>
            </a:r>
          </a:p>
          <a:p>
            <a:pPr marL="457200" indent="-457200"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FF00"/>
                </a:solidFill>
                <a:latin typeface="Trebuchet MS" pitchFamily="34" charset="0"/>
              </a:rPr>
              <a:t>Educação Infantil” </a:t>
            </a:r>
            <a:r>
              <a:rPr lang="pt-BR" sz="2800" b="1" dirty="0">
                <a:latin typeface="Trebuchet MS" pitchFamily="34" charset="0"/>
              </a:rPr>
              <a:t>em vários municípios do Ceará.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43013" y="2268212"/>
            <a:ext cx="486825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15000"/>
              </a:lnSpc>
              <a:buFontTx/>
              <a:buAutoNum type="arabicPlain" startAt="2018"/>
              <a:defRPr/>
            </a:pPr>
            <a:r>
              <a:rPr lang="pt-BR" sz="3200" b="1" dirty="0">
                <a:latin typeface="Trebuchet MS" pitchFamily="34" charset="0"/>
              </a:rPr>
              <a:t>  -  NOVA PARCERIA </a:t>
            </a:r>
          </a:p>
        </p:txBody>
      </p:sp>
    </p:spTree>
    <p:extLst>
      <p:ext uri="{BB962C8B-B14F-4D97-AF65-F5344CB8AC3E}">
        <p14:creationId xmlns:p14="http://schemas.microsoft.com/office/powerpoint/2010/main" xmlns="" val="13338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4663" y="1953352"/>
            <a:ext cx="30116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400" b="1" dirty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CAUCAIA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EUSÉBIO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HORIZONTE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SÃO GONÇALO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AQUIRAZ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MARACANAÚ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PINDORETAMA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REDENÇÃO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JUAZEIRO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BREJO SANTO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MILAGRES</a:t>
            </a:r>
          </a:p>
        </p:txBody>
      </p:sp>
      <p:pic>
        <p:nvPicPr>
          <p:cNvPr id="4" name="Imagem 3" descr="Resultado de imagen para municÃ­pios do CearÃ¡ map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3006" y="2006220"/>
            <a:ext cx="4148920" cy="480343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13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5759" y="3885980"/>
            <a:ext cx="1574865" cy="1214396"/>
          </a:xfrm>
          <a:prstGeom prst="snip1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3211776" y="3255953"/>
            <a:ext cx="436810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latin typeface="Arial Black" pitchFamily="34" charset="0"/>
              </a:rPr>
              <a:t>PROJETO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latin typeface="Arial Black" pitchFamily="34" charset="0"/>
              </a:rPr>
              <a:t>“VALORES HUMANOS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latin typeface="Arial Black" pitchFamily="34" charset="0"/>
              </a:rPr>
              <a:t>NA EDUCAÇÃO INFANTIL”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Arial Black" pitchFamily="34" charset="0"/>
              </a:rPr>
              <a:t>Até  Abril.2019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62404" y="5330866"/>
            <a:ext cx="3134433" cy="1429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324 Escolas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2.178 Professores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40.295 Alunos </a:t>
            </a:r>
          </a:p>
        </p:txBody>
      </p:sp>
      <p:pic>
        <p:nvPicPr>
          <p:cNvPr id="8" name="Imagem 6" descr="C:\Users\Test\Downloads\Logo-Institu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23627" r="6732" b="27704"/>
          <a:stretch>
            <a:fillRect/>
          </a:stretch>
        </p:blipFill>
        <p:spPr bwMode="auto">
          <a:xfrm>
            <a:off x="3921460" y="1928918"/>
            <a:ext cx="3106666" cy="10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53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pic>
        <p:nvPicPr>
          <p:cNvPr id="3" name="Imagem 6" descr="C:\Users\Test\Downloads\Logo-Institu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23627" r="6732" b="27704"/>
          <a:stretch>
            <a:fillRect/>
          </a:stretch>
        </p:blipFill>
        <p:spPr bwMode="auto">
          <a:xfrm>
            <a:off x="10153943" y="1942566"/>
            <a:ext cx="1992110" cy="6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" y="1943749"/>
            <a:ext cx="8734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 do Núcleo, no 2º semestre de 2018: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606603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JUAZEIRO DO NORTE  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  Região do Cariri - Sul do Ceará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Agosto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- Curso Introdutório ao PSSEVH, de 24 horas, para 25 Técnicos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 Educação, da Secretaria Municipal de Educação</a:t>
            </a:r>
          </a:p>
        </p:txBody>
      </p:sp>
      <p:pic>
        <p:nvPicPr>
          <p:cNvPr id="6" name="Picture 8" descr="C:\Users\WVM\Pictures\FOTO JU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530" y="4468424"/>
            <a:ext cx="3186101" cy="2389576"/>
          </a:xfrm>
          <a:prstGeom prst="round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9" descr="C:\Users\WVM\Pictures\FOTO JUA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254" y="4414870"/>
            <a:ext cx="3162288" cy="2371716"/>
          </a:xfrm>
          <a:prstGeom prst="round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3515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pic>
        <p:nvPicPr>
          <p:cNvPr id="3" name="Imagem 6" descr="C:\Users\Test\Downloads\Logo-Institu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23627" r="6732" b="27704"/>
          <a:stretch>
            <a:fillRect/>
          </a:stretch>
        </p:blipFill>
        <p:spPr bwMode="auto">
          <a:xfrm>
            <a:off x="9226424" y="1915270"/>
            <a:ext cx="2960573" cy="9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" y="1943749"/>
            <a:ext cx="8734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 do Núcleo, no 2º semestre de 2018:</a:t>
            </a:r>
            <a:r>
              <a:rPr lang="pt-BR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85146" y="2838619"/>
            <a:ext cx="5409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Outubro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- Curso Básico, de 48 horas, para 85 Professores, Coordenadores Pedagógicos e Diretores  de 39 Escolas de Educação Infantil,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beneficiando 6.951 crianças,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 2 a 5 anos. </a:t>
            </a:r>
            <a:endParaRPr lang="pt-BR" sz="2400" dirty="0"/>
          </a:p>
        </p:txBody>
      </p:sp>
      <p:pic>
        <p:nvPicPr>
          <p:cNvPr id="8" name="Picture 8" descr="C:\Users\WVM\Pictures\FOTO EQUIPE JUA 1.jpg"/>
          <p:cNvPicPr>
            <a:picLocks noChangeAspect="1" noChangeArrowheads="1"/>
          </p:cNvPicPr>
          <p:nvPr/>
        </p:nvPicPr>
        <p:blipFill>
          <a:blip r:embed="rId3"/>
          <a:srcRect l="17501"/>
          <a:stretch>
            <a:fillRect/>
          </a:stretch>
        </p:blipFill>
        <p:spPr bwMode="auto">
          <a:xfrm>
            <a:off x="9395095" y="4313064"/>
            <a:ext cx="2791902" cy="2538118"/>
          </a:xfrm>
          <a:prstGeom prst="round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2" descr="C:\Users\WVM\Pictures\foto jua 4.jpg"/>
          <p:cNvPicPr>
            <a:picLocks noChangeAspect="1" noChangeArrowheads="1"/>
          </p:cNvPicPr>
          <p:nvPr/>
        </p:nvPicPr>
        <p:blipFill>
          <a:blip r:embed="rId4"/>
          <a:srcRect b="23110"/>
          <a:stretch>
            <a:fillRect/>
          </a:stretch>
        </p:blipFill>
        <p:spPr bwMode="auto">
          <a:xfrm>
            <a:off x="60782" y="3848667"/>
            <a:ext cx="3626362" cy="2942234"/>
          </a:xfrm>
          <a:prstGeom prst="flowChartPunchedTap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41389" y="2902128"/>
            <a:ext cx="3775136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JUAZEIRO DO NORTE </a:t>
            </a:r>
          </a:p>
        </p:txBody>
      </p:sp>
    </p:spTree>
    <p:extLst>
      <p:ext uri="{BB962C8B-B14F-4D97-AF65-F5344CB8AC3E}">
        <p14:creationId xmlns:p14="http://schemas.microsoft.com/office/powerpoint/2010/main" xmlns="" val="2234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923" y="1951149"/>
            <a:ext cx="6541333" cy="49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514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pic>
        <p:nvPicPr>
          <p:cNvPr id="5" name="Picture 2" descr="C:\Users\WVM\Downloads\IMG_1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082" y="1944710"/>
            <a:ext cx="10279668" cy="37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24000" y="5742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+mj-lt"/>
              </a:rPr>
              <a:t>NÚCLEO  DE  FORTALEZA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</a:rPr>
              <a:t>Início  das  atividades:  23.Novembro.2002</a:t>
            </a:r>
          </a:p>
        </p:txBody>
      </p:sp>
    </p:spTree>
    <p:extLst>
      <p:ext uri="{BB962C8B-B14F-4D97-AF65-F5344CB8AC3E}">
        <p14:creationId xmlns:p14="http://schemas.microsoft.com/office/powerpoint/2010/main" xmlns="" val="58910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62970" y="1943569"/>
            <a:ext cx="2466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PARCERIAS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944460"/>
            <a:ext cx="12192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latin typeface="Trebuchet MS" pitchFamily="34" charset="0"/>
              </a:rPr>
              <a:t>2004 – Escola Prof. </a:t>
            </a:r>
            <a:r>
              <a:rPr lang="pt-BR" sz="2400" b="1" i="1" dirty="0" err="1">
                <a:latin typeface="Trebuchet MS" pitchFamily="34" charset="0"/>
              </a:rPr>
              <a:t>Clodomir</a:t>
            </a:r>
            <a:r>
              <a:rPr lang="pt-BR" sz="2400" b="1" i="1" dirty="0">
                <a:latin typeface="Trebuchet MS" pitchFamily="34" charset="0"/>
              </a:rPr>
              <a:t> Teófilo Girão, 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latin typeface="Trebuchet MS" pitchFamily="34" charset="0"/>
              </a:rPr>
              <a:t>no Município do Eusébio (CE)</a:t>
            </a:r>
          </a:p>
          <a:p>
            <a:pPr algn="ctr">
              <a:lnSpc>
                <a:spcPct val="115000"/>
              </a:lnSpc>
              <a:defRPr/>
            </a:pPr>
            <a:endParaRPr lang="pt-BR" sz="2400" b="1" i="1" dirty="0">
              <a:latin typeface="Trebuchet MS" pitchFamily="34" charset="0"/>
            </a:endParaRPr>
          </a:p>
          <a:p>
            <a:pPr marL="457200" indent="-457200" algn="ctr">
              <a:lnSpc>
                <a:spcPct val="115000"/>
              </a:lnSpc>
              <a:buFontTx/>
              <a:buAutoNum type="arabicPlain" startAt="2016"/>
              <a:defRPr/>
            </a:pPr>
            <a:r>
              <a:rPr lang="pt-BR" sz="2400" b="1" i="1" dirty="0">
                <a:latin typeface="Trebuchet MS" pitchFamily="34" charset="0"/>
              </a:rPr>
              <a:t> -  Faculdade de Educação (FACED), da Universidade Federal do Ceará (UFC), 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latin typeface="Trebuchet MS" pitchFamily="34" charset="0"/>
              </a:rPr>
              <a:t>através de Projeto de Extensão criado pela Prof. Dra. </a:t>
            </a:r>
            <a:r>
              <a:rPr lang="pt-BR" sz="2400" b="1" i="1" dirty="0" err="1">
                <a:latin typeface="Trebuchet MS" pitchFamily="34" charset="0"/>
              </a:rPr>
              <a:t>Kelma</a:t>
            </a:r>
            <a:r>
              <a:rPr lang="pt-BR" sz="2400" b="1" i="1" dirty="0">
                <a:latin typeface="Trebuchet MS" pitchFamily="34" charset="0"/>
              </a:rPr>
              <a:t> Matos.</a:t>
            </a:r>
          </a:p>
          <a:p>
            <a:pPr algn="ctr">
              <a:lnSpc>
                <a:spcPct val="115000"/>
              </a:lnSpc>
              <a:defRPr/>
            </a:pPr>
            <a:endParaRPr lang="pt-BR" sz="2400" b="1" i="1" dirty="0">
              <a:latin typeface="Trebuchet MS" pitchFamily="34" charset="0"/>
            </a:endParaRPr>
          </a:p>
          <a:p>
            <a:pPr marL="457200" indent="-457200" algn="ctr">
              <a:lnSpc>
                <a:spcPct val="115000"/>
              </a:lnSpc>
              <a:buFontTx/>
              <a:buAutoNum type="arabicPlain" startAt="2018"/>
              <a:defRPr/>
            </a:pPr>
            <a:r>
              <a:rPr lang="pt-BR" sz="2400" b="1" i="1" dirty="0">
                <a:latin typeface="Trebuchet MS" pitchFamily="34" charset="0"/>
              </a:rPr>
              <a:t>-  Instituto </a:t>
            </a:r>
            <a:r>
              <a:rPr lang="pt-BR" sz="2400" b="1" i="1" dirty="0" err="1">
                <a:latin typeface="Trebuchet MS" pitchFamily="34" charset="0"/>
              </a:rPr>
              <a:t>Myra</a:t>
            </a:r>
            <a:r>
              <a:rPr lang="pt-BR" sz="2400" b="1" i="1" dirty="0">
                <a:latin typeface="Trebuchet MS" pitchFamily="34" charset="0"/>
              </a:rPr>
              <a:t> Eliane (IME), sediado em Fortaleza, que desenvolve, em todo o estado, o Projeto “Valores Humanos na Educação Infantil”</a:t>
            </a:r>
          </a:p>
        </p:txBody>
      </p:sp>
    </p:spTree>
    <p:extLst>
      <p:ext uri="{BB962C8B-B14F-4D97-AF65-F5344CB8AC3E}">
        <p14:creationId xmlns:p14="http://schemas.microsoft.com/office/powerpoint/2010/main" xmlns="" val="277247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7281" y="2008220"/>
            <a:ext cx="619473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Escola Prof. </a:t>
            </a:r>
            <a:r>
              <a:rPr lang="pt-BR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Clodomir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Teófilo Girão   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Eusébio  -  Ceará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9291" t="2571" r="4628" b="12402"/>
          <a:stretch>
            <a:fillRect/>
          </a:stretch>
        </p:blipFill>
        <p:spPr bwMode="auto">
          <a:xfrm>
            <a:off x="7983238" y="1770840"/>
            <a:ext cx="4041157" cy="5132233"/>
          </a:xfrm>
          <a:prstGeom prst="flowChartPunchedTape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3258279"/>
            <a:ext cx="77788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“O programa é muito bom, é excelente, porque a gente consegue ajudar a Deus, porque Deus sozinho está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resolvendo tudo e a gente ficou, assim, como se fosse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agentes da Paz. A gente está aqui para ajudar.”</a:t>
            </a: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(Maio de 2012)</a:t>
            </a:r>
          </a:p>
          <a:p>
            <a:pPr algn="ctr">
              <a:lnSpc>
                <a:spcPct val="150000"/>
              </a:lnSpc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Ricley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1º ano – 7 anos</a:t>
            </a:r>
          </a:p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 Escola, desde 2008.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74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855" y="2586462"/>
            <a:ext cx="104052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000" b="1" dirty="0">
                <a:latin typeface="Trebuchet MS" pitchFamily="34" charset="0"/>
              </a:rPr>
              <a:t>Fundada, oficialmente, em </a:t>
            </a:r>
            <a:r>
              <a:rPr lang="pt-BR" sz="2000" b="1" dirty="0">
                <a:solidFill>
                  <a:srgbClr val="FFFF00"/>
                </a:solidFill>
                <a:latin typeface="Trebuchet MS" pitchFamily="34" charset="0"/>
              </a:rPr>
              <a:t>14 de abril de 2004</a:t>
            </a:r>
            <a:r>
              <a:rPr lang="pt-BR" sz="2000" b="1" dirty="0">
                <a:latin typeface="Trebuchet MS" pitchFamily="34" charset="0"/>
              </a:rPr>
              <a:t>, pela “Associação Estação da Luz”, </a:t>
            </a:r>
            <a:r>
              <a:rPr lang="es-VE" sz="2000" b="1" dirty="0" err="1">
                <a:latin typeface="Trebuchet MS" pitchFamily="34" charset="0"/>
              </a:rPr>
              <a:t>em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uma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comunidade</a:t>
            </a:r>
            <a:r>
              <a:rPr lang="es-VE" sz="2000" b="1" dirty="0">
                <a:latin typeface="Trebuchet MS" pitchFamily="34" charset="0"/>
              </a:rPr>
              <a:t> carente do </a:t>
            </a:r>
            <a:r>
              <a:rPr lang="es-VE" sz="2000" b="1" dirty="0" err="1">
                <a:latin typeface="Trebuchet MS" pitchFamily="34" charset="0"/>
              </a:rPr>
              <a:t>Eusébio</a:t>
            </a:r>
            <a:r>
              <a:rPr lang="es-VE" sz="2000" b="1" dirty="0">
                <a:latin typeface="Trebuchet MS" pitchFamily="34" charset="0"/>
              </a:rPr>
              <a:t>, municipio da “Grande Fortaleza”, por iniciativa  de </a:t>
            </a:r>
            <a:r>
              <a:rPr lang="es-VE" sz="2000" b="1" dirty="0" err="1">
                <a:latin typeface="Trebuchet MS" pitchFamily="34" charset="0"/>
              </a:rPr>
              <a:t>um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jovem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empresário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cearense</a:t>
            </a:r>
            <a:r>
              <a:rPr lang="es-VE" sz="2000" b="1" dirty="0">
                <a:latin typeface="Trebuchet MS" pitchFamily="34" charset="0"/>
              </a:rPr>
              <a:t>, </a:t>
            </a:r>
            <a:r>
              <a:rPr lang="es-VE" sz="2000" b="1" dirty="0" err="1">
                <a:latin typeface="Trebuchet MS" pitchFamily="34" charset="0"/>
              </a:rPr>
              <a:t>após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sua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viagem</a:t>
            </a:r>
            <a:r>
              <a:rPr lang="es-VE" sz="2000" b="1" dirty="0">
                <a:latin typeface="Trebuchet MS" pitchFamily="34" charset="0"/>
              </a:rPr>
              <a:t> a </a:t>
            </a:r>
            <a:r>
              <a:rPr lang="es-VE" sz="2000" b="1" dirty="0" err="1">
                <a:latin typeface="Trebuchet MS" pitchFamily="34" charset="0"/>
              </a:rPr>
              <a:t>Prasanthi</a:t>
            </a:r>
            <a:r>
              <a:rPr lang="es-VE" sz="2000" b="1" dirty="0">
                <a:latin typeface="Trebuchet MS" pitchFamily="34" charset="0"/>
              </a:rPr>
              <a:t> </a:t>
            </a:r>
            <a:r>
              <a:rPr lang="es-VE" sz="2000" b="1" dirty="0" err="1">
                <a:latin typeface="Trebuchet MS" pitchFamily="34" charset="0"/>
              </a:rPr>
              <a:t>Nilayam</a:t>
            </a:r>
            <a:r>
              <a:rPr lang="es-VE" sz="2000" b="1" dirty="0">
                <a:latin typeface="Trebuchet MS" pitchFamily="34" charset="0"/>
              </a:rPr>
              <a:t>.</a:t>
            </a:r>
            <a:endParaRPr lang="pt-BR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930948"/>
            <a:ext cx="12192000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Escola Prof. </a:t>
            </a:r>
            <a:r>
              <a:rPr lang="pt-BR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Clodomir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Teófilo Girão   -  Eusébio  -  Ceará</a:t>
            </a:r>
            <a:endParaRPr lang="pt-BR" b="1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Imagem 4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488" y="2072591"/>
            <a:ext cx="1436141" cy="135989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5549" y="3770687"/>
            <a:ext cx="5151302" cy="308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8586" y="3962171"/>
            <a:ext cx="35269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Arial Black" pitchFamily="34" charset="0"/>
              </a:rPr>
              <a:t>Início das atividades:  Março de 2004,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Arial Black" pitchFamily="34" charset="0"/>
              </a:rPr>
              <a:t>com 36 alunos.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2019:  222 alunos</a:t>
            </a:r>
            <a:r>
              <a:rPr lang="pt-BR" dirty="0">
                <a:latin typeface="Arial Black" pitchFamily="34" charset="0"/>
              </a:rPr>
              <a:t>,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Arial Black" pitchFamily="34" charset="0"/>
              </a:rPr>
              <a:t>do Infantil III ao 8º ano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>
                <a:latin typeface="Arial Black" pitchFamily="34" charset="0"/>
              </a:rPr>
              <a:t>do Fundamental II.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686850" y="3943409"/>
            <a:ext cx="3406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b="1" dirty="0">
                <a:latin typeface="Arial Black" panose="020B0A04020102020204" pitchFamily="34" charset="0"/>
              </a:rPr>
              <a:t>Filiada, desde sua fundação, ao Instituto Sathya Sai como 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latin typeface="Arial Black" panose="020B0A04020102020204" pitchFamily="34" charset="0"/>
              </a:rPr>
              <a:t>uma EAP :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rgbClr val="FFFF00"/>
                </a:solidFill>
                <a:latin typeface="Arial Black" panose="020B0A04020102020204" pitchFamily="34" charset="0"/>
              </a:rPr>
              <a:t>“Escola que Adota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rgbClr val="FFFF00"/>
                </a:solidFill>
                <a:latin typeface="Arial Black" panose="020B0A04020102020204" pitchFamily="34" charset="0"/>
              </a:rPr>
              <a:t>o PSSEVH” </a:t>
            </a:r>
          </a:p>
        </p:txBody>
      </p:sp>
    </p:spTree>
    <p:extLst>
      <p:ext uri="{BB962C8B-B14F-4D97-AF65-F5344CB8AC3E}">
        <p14:creationId xmlns:p14="http://schemas.microsoft.com/office/powerpoint/2010/main" xmlns="" val="380101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46540"/>
            <a:ext cx="12192000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Escola Prof. </a:t>
            </a:r>
            <a:r>
              <a:rPr lang="pt-BR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Clodomir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Teófilo Girão   -  Eusébio  -  Ceará</a:t>
            </a:r>
            <a:endParaRPr lang="pt-BR" b="1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2330513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latin typeface="Trebuchet MS" pitchFamily="34" charset="0"/>
              </a:rPr>
              <a:t>Atuação do Núcleo de Fortaleza: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latin typeface="Trebuchet MS" pitchFamily="34" charset="0"/>
              </a:rPr>
              <a:t>1 - Formação  Continuada do PSSEVH, para os </a:t>
            </a:r>
            <a:r>
              <a:rPr lang="pt-BR" sz="2000" b="1" dirty="0">
                <a:solidFill>
                  <a:srgbClr val="FFFF00"/>
                </a:solidFill>
                <a:latin typeface="Trebuchet MS" pitchFamily="34" charset="0"/>
              </a:rPr>
              <a:t>Professores da Escola </a:t>
            </a:r>
            <a:r>
              <a:rPr lang="pt-BR" sz="2000" b="1" dirty="0">
                <a:latin typeface="Trebuchet MS" pitchFamily="34" charset="0"/>
              </a:rPr>
              <a:t>e para os </a:t>
            </a:r>
            <a:r>
              <a:rPr lang="pt-BR" sz="2000" b="1" dirty="0">
                <a:solidFill>
                  <a:srgbClr val="FFFF00"/>
                </a:solidFill>
                <a:latin typeface="Trebuchet MS" pitchFamily="34" charset="0"/>
              </a:rPr>
              <a:t>Monitores</a:t>
            </a:r>
            <a:r>
              <a:rPr lang="pt-BR" sz="2000" b="1" dirty="0">
                <a:latin typeface="Trebuchet MS" pitchFamily="34" charset="0"/>
              </a:rPr>
              <a:t> de outros projetos da </a:t>
            </a:r>
            <a:r>
              <a:rPr lang="pt-BR" sz="2000" b="1" dirty="0">
                <a:solidFill>
                  <a:srgbClr val="FFFF00"/>
                </a:solidFill>
                <a:latin typeface="Trebuchet MS" pitchFamily="34" charset="0"/>
              </a:rPr>
              <a:t>“Associação  Estação  da  Luz”, </a:t>
            </a:r>
            <a:r>
              <a:rPr lang="pt-BR" sz="2000" b="1" dirty="0">
                <a:latin typeface="Trebuchet MS" pitchFamily="34" charset="0"/>
              </a:rPr>
              <a:t>mantenedora da Escola e dos Projetos;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latin typeface="Trebuchet MS" pitchFamily="34" charset="0"/>
              </a:rPr>
              <a:t>2 – </a:t>
            </a:r>
            <a:r>
              <a:rPr lang="pt-BR" sz="2000" b="1" dirty="0">
                <a:solidFill>
                  <a:srgbClr val="FFFF00"/>
                </a:solidFill>
                <a:latin typeface="Trebuchet MS" pitchFamily="34" charset="0"/>
              </a:rPr>
              <a:t>Encontro Mensal com os Pais </a:t>
            </a:r>
            <a:r>
              <a:rPr lang="pt-BR" sz="2000" b="1" dirty="0">
                <a:latin typeface="Trebuchet MS" pitchFamily="34" charset="0"/>
              </a:rPr>
              <a:t>– Oficinas de EVH e de Reciclagem</a:t>
            </a:r>
            <a:endParaRPr lang="pt-BR" sz="2000" b="1" dirty="0"/>
          </a:p>
        </p:txBody>
      </p:sp>
      <p:pic>
        <p:nvPicPr>
          <p:cNvPr id="10" name="Picture 2" descr="C:\Users\WVM\Pictures\FOTO EA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973" y="4320523"/>
            <a:ext cx="3340377" cy="2505283"/>
          </a:xfrm>
          <a:prstGeom prst="round2Diag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3" descr="C:\Users\WVM\Pictures\FOTO EAP 2.jpg"/>
          <p:cNvPicPr>
            <a:picLocks noChangeAspect="1" noChangeArrowheads="1"/>
          </p:cNvPicPr>
          <p:nvPr/>
        </p:nvPicPr>
        <p:blipFill>
          <a:blip r:embed="rId3"/>
          <a:srcRect t="3234" b="24650"/>
          <a:stretch>
            <a:fillRect/>
          </a:stretch>
        </p:blipFill>
        <p:spPr bwMode="auto">
          <a:xfrm>
            <a:off x="9252671" y="4308178"/>
            <a:ext cx="2903564" cy="2517628"/>
          </a:xfrm>
          <a:prstGeom prst="round2Diag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652"/>
            <a:ext cx="3294086" cy="2429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 descr="D:\PRO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879" y="4257541"/>
            <a:ext cx="2170301" cy="2591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5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42610" y="1995085"/>
            <a:ext cx="650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FACULDADE  DE  EDUCAÇÃO  (FACED)  </a:t>
            </a:r>
          </a:p>
        </p:txBody>
      </p:sp>
      <p:pic>
        <p:nvPicPr>
          <p:cNvPr id="4" name="Picture 7" descr="Resultado de imagen para LOGO MARCA DA FACULDADE DE EDUCAÃÃO DA U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1669" y="2016039"/>
            <a:ext cx="1737460" cy="24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9549" y="3361383"/>
            <a:ext cx="92470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2016 - </a:t>
            </a: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Faculdade de Educação (FACED), 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da Universidade Federal do Ceará (UFC), através de Projeto de Extensão Universitária, realizado pelo “Grupo de Pesquisa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Cultura de Paz, Juventudes e Docentes”,  liderado pela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Prof. Dra. </a:t>
            </a:r>
            <a:r>
              <a:rPr lang="pt-BR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Kelma</a:t>
            </a:r>
            <a:r>
              <a:rPr lang="pt-BR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Socorro  de  Lopes  Matos.  </a:t>
            </a:r>
          </a:p>
        </p:txBody>
      </p:sp>
    </p:spTree>
    <p:extLst>
      <p:ext uri="{BB962C8B-B14F-4D97-AF65-F5344CB8AC3E}">
        <p14:creationId xmlns:p14="http://schemas.microsoft.com/office/powerpoint/2010/main" xmlns="" val="12460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358389" cy="998621"/>
          </a:xfrm>
        </p:spPr>
        <p:txBody>
          <a:bodyPr anchor="ctr"/>
          <a:lstStyle/>
          <a:p>
            <a:pPr algn="ctr"/>
            <a:r>
              <a:rPr lang="pt-BR" dirty="0"/>
              <a:t>AMOR  EM  AÇÃO:</a:t>
            </a:r>
            <a:br>
              <a:rPr lang="pt-BR" dirty="0"/>
            </a:br>
            <a:r>
              <a:rPr lang="pt-BR" sz="2800" dirty="0"/>
              <a:t>O Núcleo de Fortaleza do Instituto Sathya  Sai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42610" y="1995085"/>
            <a:ext cx="650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FACULDADE  DE  EDUCAÇÃO  (FACED)  </a:t>
            </a:r>
          </a:p>
        </p:txBody>
      </p:sp>
      <p:pic>
        <p:nvPicPr>
          <p:cNvPr id="4" name="Picture 7" descr="Resultado de imagen para LOGO MARCA DA FACULDADE DE EDUCAÃÃO DA U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6589" y="2016039"/>
            <a:ext cx="1390919" cy="19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026967" y="2685610"/>
            <a:ext cx="69599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Atuação do Núcleo de Fortaleza: </a:t>
            </a:r>
          </a:p>
          <a:p>
            <a:pPr algn="ctr">
              <a:lnSpc>
                <a:spcPct val="150000"/>
              </a:lnSpc>
              <a:defRPr/>
            </a:pPr>
            <a:endParaRPr lang="pt-BR" sz="800" b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Ministrar, a cada semestre, um Curso Básico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 EVH, de 48 horas, para professores e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outros profissionais (médicos, enfermeiros, psicólogos, assistentes sociais, etc.), inscritos pelo “Grupo de Pesquisa”. </a:t>
            </a:r>
          </a:p>
        </p:txBody>
      </p:sp>
      <p:pic>
        <p:nvPicPr>
          <p:cNvPr id="7" name="Picture 11" descr="C:\Users\WVM\Pictures\FOTO UFC 2.jpg"/>
          <p:cNvPicPr>
            <a:picLocks noChangeAspect="1" noChangeArrowheads="1"/>
          </p:cNvPicPr>
          <p:nvPr/>
        </p:nvPicPr>
        <p:blipFill>
          <a:blip r:embed="rId3"/>
          <a:srcRect r="4255"/>
          <a:stretch>
            <a:fillRect/>
          </a:stretch>
        </p:blipFill>
        <p:spPr bwMode="auto">
          <a:xfrm>
            <a:off x="28352" y="2954227"/>
            <a:ext cx="3909238" cy="3062236"/>
          </a:xfrm>
          <a:prstGeom prst="round2Diag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321972" y="6212026"/>
            <a:ext cx="11475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Em 3 de dezembro, concluímos a </a:t>
            </a: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6ª turma, </a:t>
            </a:r>
            <a:r>
              <a:rPr lang="pt-BR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totalizando </a:t>
            </a: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117 profissionais </a:t>
            </a:r>
            <a:r>
              <a:rPr lang="pt-BR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capacitados.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784443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574</TotalTime>
  <Words>722</Words>
  <Application>Microsoft Office PowerPoint</Application>
  <PresentationFormat>Custom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Citável</vt:lpstr>
      <vt:lpstr>AMOR  EM  AÇÃO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  <vt:lpstr>AMOR  EM  AÇÃO: O Núcleo de Fortaleza do Instituto Sathya  Sai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Fernanda Medeiros</cp:lastModifiedBy>
  <cp:revision>44</cp:revision>
  <dcterms:created xsi:type="dcterms:W3CDTF">2019-05-02T17:34:55Z</dcterms:created>
  <dcterms:modified xsi:type="dcterms:W3CDTF">2019-07-13T01:40:15Z</dcterms:modified>
</cp:coreProperties>
</file>