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  <p:sldMasterId id="2147483671" r:id="rId3"/>
  </p:sldMasterIdLst>
  <p:notesMasterIdLst>
    <p:notesMasterId r:id="rId2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embeddedFontLs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Century Gothic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1" roundtripDataSignature="AMtx7mh4zt2vdLP53BYCE4O+ENWxdOVe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04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customschemas.google.com/relationships/presentationmetadata" Target="meta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790453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coronavirus-virus-fear-hide-health-4946687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xabay.com/illustrations/fear-shadow-disorder-scare-threat-3949033/" TargetMode="Externa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editation_(7912377858).jpg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olympics-weightlifting-weights-944950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lexico.com/definition/energy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Human_body_diagrams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-sa/3.0/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" TargetMode="External"/><Relationship Id="rId7" Type="http://schemas.openxmlformats.org/officeDocument/2006/relationships/hyperlink" Target="http://hqhconsultora.com/noticias/sin-conciencia-ecologica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naturopataonline.org/gravidanza-neonati/cura-del-neonato/841-acetone-curalo-subito-con-spremute-e-infusi-naturali.html" TargetMode="Externa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elmundoesunbalonpg.blogspot.com/2015/06/deporte-y-salud.html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" TargetMode="External"/><Relationship Id="rId7" Type="http://schemas.openxmlformats.org/officeDocument/2006/relationships/hyperlink" Target="http://hqhconsultora.com/noticias/sin-conciencia-ecologica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naturopataonline.org/gravidanza-neonati/cura-del-neonato/841-acetone-curalo-subito-con-spremute-e-infusi-naturali.html" TargetMode="Externa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elmundoesunbalonpg.blogspot.com/2015/06/deporte-y-salud.html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Source: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https://pixabay.com/en/brain-anatomy-human-science-health-512758/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Source: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https://pixabay.com/en/brain-anatomy-human-science-health-512758/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Source: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https://pixabay.com/en/brain-anatomy-human-science-health-512758/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Source: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https://en.wikipedia.org/wiki/File:Facepalm_silhouette.svg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Source 1: </a:t>
            </a:r>
            <a:r>
              <a:rPr lang="nl-NL" u="sng">
                <a:solidFill>
                  <a:schemeClr val="hlink"/>
                </a:solidFill>
                <a:hlinkClick r:id="rId3"/>
              </a:rPr>
              <a:t>https://pixabay.com/illustrations/coronavirus-virus-fear-hide-health-4946687/</a:t>
            </a:r>
            <a:r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Source 2: </a:t>
            </a:r>
            <a:r>
              <a:rPr lang="nl-NL" u="sng">
                <a:solidFill>
                  <a:schemeClr val="hlink"/>
                </a:solidFill>
                <a:hlinkClick r:id="rId4"/>
              </a:rPr>
              <a:t>https://pixabay.com/illustrations/fear-shadow-disorder-scare-threat-3949033/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8bf936126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g8bf936126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8bf9361261_0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nl-NL"/>
              <a:t>Image Source: </a:t>
            </a:r>
            <a:r>
              <a:rPr lang="nl-NL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https://commons.wikimedia.org/wiki/File:Meditation_(7912377858).jpg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g8bf9361261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sources (Creative Commons license): https://upload.wikimedia.org/wikipedia/commons/thumb/5/54/Running_icon_-_Noun_Project_22889.svg/1024px-Running_icon_-_Noun_Project_22889.svg.png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nl-NL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https://pixabay.com/en/olympics-weightlifting-weights-944950/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nl-NL" sz="1100" u="sng">
                <a:solidFill>
                  <a:srgbClr val="0000FF"/>
                </a:solidFill>
                <a:hlinkClick r:id="rId4"/>
              </a:rPr>
              <a:t>https://www.lexico.com/definition/energy</a:t>
            </a:r>
            <a:endParaRPr/>
          </a:p>
        </p:txBody>
      </p:sp>
      <p:sp>
        <p:nvSpPr>
          <p:cNvPr id="174" name="Google Shape;1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nl-NL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This Photo</a:t>
            </a:r>
            <a:r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Unknown Author is licensed under </a:t>
            </a:r>
            <a:r>
              <a:rPr lang="nl-NL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CC BY-SA</a:t>
            </a:r>
            <a:r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(Creative Commons license): https://upload.wikimedia.org/wikipedia/commons/9/92/Man_shadow_-_upper.png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Source: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https://upload.wikimedia.org/wikipedia/commons/9/92/Man_shadow_-_upper.png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images under Creative Commons license: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Garfield: http://www.cartim.ro/cosmar-si-vis/ by Unknown Author is licensed under </a:t>
            </a:r>
            <a:r>
              <a:rPr lang="nl-NL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CC BY-SA-NC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Heart exercise: </a:t>
            </a:r>
            <a:r>
              <a:rPr lang="nl-NL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http://elmundoesunbalonpg.blogspot.com/2015/06/deporte-y-salud.html</a:t>
            </a:r>
            <a:r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by Unknown Author is licensed under </a:t>
            </a:r>
            <a:r>
              <a:rPr lang="nl-NL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CC BY-NC-ND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Teddy bear: </a:t>
            </a:r>
            <a:r>
              <a:rPr lang="nl-NL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http://www.naturopataonline.org/gravidanza-neonati/cura-del-neonato/841-acetone-curalo-subito-con-spremute-e-infusi-naturali.html</a:t>
            </a:r>
            <a:r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by Unknown Author is licensed under </a:t>
            </a:r>
            <a:r>
              <a:rPr lang="nl-NL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CC BY-NC-ND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Environment: </a:t>
            </a:r>
            <a:r>
              <a:rPr lang="nl-NL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http://hqhconsultora.com/noticias/sin-conciencia-ecologica/</a:t>
            </a:r>
            <a:r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by Unknown Author is licensed under </a:t>
            </a:r>
            <a:r>
              <a:rPr lang="nl-NL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CC BY-NC-ND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images under Creative Commons license: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Garfield: http://www.cartim.ro/cosmar-si-vis/ by Unknown Author is licensed under </a:t>
            </a:r>
            <a:r>
              <a:rPr lang="nl-NL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CC BY-SA-NC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Heart exercise: </a:t>
            </a:r>
            <a:r>
              <a:rPr lang="nl-NL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http://elmundoesunbalonpg.blogspot.com/2015/06/deporte-y-salud.html</a:t>
            </a:r>
            <a:r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by Unknown Author is licensed under </a:t>
            </a:r>
            <a:r>
              <a:rPr lang="nl-NL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CC BY-NC-ND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Teddy bear: </a:t>
            </a:r>
            <a:r>
              <a:rPr lang="nl-NL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http://www.naturopataonline.org/gravidanza-neonati/cura-del-neonato/841-acetone-curalo-subito-con-spremute-e-infusi-naturali.html</a:t>
            </a:r>
            <a:r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by Unknown Author is licensed under </a:t>
            </a:r>
            <a:r>
              <a:rPr lang="nl-NL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CC BY-NC-ND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Environment: </a:t>
            </a:r>
            <a:r>
              <a:rPr lang="nl-NL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http://hqhconsultora.com/noticias/sin-conciencia-ecologica/</a:t>
            </a:r>
            <a:r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by Unknown Author is licensed under </a:t>
            </a:r>
            <a:r>
              <a:rPr lang="nl-NL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CC BY-NC-ND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32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33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 type="obj">
  <p:cSld name="OBJEC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4"/>
          <p:cNvSpPr txBox="1"/>
          <p:nvPr/>
        </p:nvSpPr>
        <p:spPr>
          <a:xfrm>
            <a:off x="2699988" y="5262257"/>
            <a:ext cx="37416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nl-NL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Copyright © 2017 SATHYA SAI INTERNATIONAL ORGANISATION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nl-NL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ALL RIGHTS RESERVED</a:t>
            </a:r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" name="Google Shape;73;p34" descr="SSIO 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60621" y="1231782"/>
            <a:ext cx="3039158" cy="3060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" type="secHead">
  <p:cSld name="SECTION_HEAD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5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" type="twoObj">
  <p:cSld name="TWO_OBJECT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_WITH_TEXT" type="twoTxTwoObj">
  <p:cSld name="TWO_OBJECTS_WITH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7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37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37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37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37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3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3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_WITH_CAPTION_TEXT" type="objTx">
  <p:cSld name="OBJECT_WITH_CAPTION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40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40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4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4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_WITH_CAPTION_TEXT" type="picTx">
  <p:cSld name="PICTURE_WITH_CAPTION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41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41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4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EXT" type="vertTx">
  <p:cSld name="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42"/>
          <p:cNvSpPr txBox="1">
            <a:spLocks noGrp="1"/>
          </p:cNvSpPr>
          <p:nvPr>
            <p:ph type="body" idx="1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4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 type="obj">
  <p:cSld name="OBJEC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" type="twoObj">
  <p:cSld name="TWO_OBJECTS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Google Shape;121;p4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43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4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_WITH_TEXT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4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Google Shape;126;p44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44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44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44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4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 type="titleOnly">
  <p:cSld name="TITLE_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4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_WITH_CAPTION_TEXT" type="objTx">
  <p:cSld name="OBJECT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7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p47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47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4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_WITH_CAPTION_TEXT" type="picTx">
  <p:cSld name="PICTURE_WITH_CAPTION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Google Shape;143;p48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Google Shape;144;p4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p4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EXT" type="vertTx">
  <p:cSld name="VERTICAL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Google Shape;148;p49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Google Shape;149;p4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5"/>
          <p:cNvSpPr txBox="1"/>
          <p:nvPr/>
        </p:nvSpPr>
        <p:spPr>
          <a:xfrm>
            <a:off x="2699988" y="5262257"/>
            <a:ext cx="3741550" cy="62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nl-NL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Copyright © 2017 SATHYA SAI INTERNATIONAL ORGANISATION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nl-NL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ALL RIGHTS RESERVED</a:t>
            </a:r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Google Shape;25;p25" descr="SSIO 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60621" y="1231782"/>
            <a:ext cx="3039158" cy="3060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6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26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8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28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BDB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BDB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BDB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mailto:servetheplanet@sathyasai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commons.wikimedia.org/wiki/File:Running_icon_-_Noun_Project_22889.svg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"/>
          <p:cNvSpPr txBox="1"/>
          <p:nvPr/>
        </p:nvSpPr>
        <p:spPr>
          <a:xfrm>
            <a:off x="213250" y="2277400"/>
            <a:ext cx="8702100" cy="30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Century Gothic"/>
              <a:buNone/>
            </a:pPr>
            <a:r>
              <a:rPr lang="pt-BR" sz="4800" b="1" i="0" u="none" strike="noStrike" cap="none" dirty="0" smtClean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SERVIR AO PLANETA</a:t>
            </a:r>
            <a:endParaRPr sz="3000" b="1" i="0" u="none" strike="noStrike" cap="none" dirty="0">
              <a:solidFill>
                <a:srgbClr val="38761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3000"/>
              <a:buFont typeface="Century Gothic"/>
              <a:buNone/>
            </a:pPr>
            <a:endParaRPr sz="3000" b="1" i="0" u="none" strike="noStrike" cap="none" dirty="0">
              <a:solidFill>
                <a:srgbClr val="38761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>
              <a:lnSpc>
                <a:spcPct val="150000"/>
              </a:lnSpc>
              <a:buClr>
                <a:srgbClr val="38761D"/>
              </a:buClr>
              <a:buSzPts val="3000"/>
            </a:pPr>
            <a:r>
              <a:rPr lang="pt-BR" sz="3000" b="1" dirty="0">
                <a:solidFill>
                  <a:srgbClr val="38761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GERENCIANDO SUA ENERGIA FÍSICA E MENTAL DURANTE UMA </a:t>
            </a:r>
            <a:r>
              <a:rPr lang="pt-BR" sz="3000" b="1" dirty="0" smtClean="0">
                <a:solidFill>
                  <a:srgbClr val="38761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CRISE</a:t>
            </a:r>
            <a:endParaRPr sz="3000" b="1" i="0" u="none" strike="noStrike" cap="none" dirty="0">
              <a:solidFill>
                <a:srgbClr val="38761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3000"/>
              <a:buFont typeface="Century Gothic"/>
              <a:buNone/>
            </a:pPr>
            <a:r>
              <a:rPr lang="nl-NL" sz="3000" b="1" dirty="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lang="nl-NL" sz="3000" b="1" dirty="0" smtClean="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Agosto de </a:t>
            </a:r>
            <a:r>
              <a:rPr lang="nl-NL" sz="3000" b="1" dirty="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2020)</a:t>
            </a:r>
            <a:endParaRPr sz="3000" b="1" dirty="0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55" name="Google Shape;155;p1"/>
          <p:cNvCxnSpPr/>
          <p:nvPr/>
        </p:nvCxnSpPr>
        <p:spPr>
          <a:xfrm>
            <a:off x="284735" y="3434420"/>
            <a:ext cx="6720300" cy="4500"/>
          </a:xfrm>
          <a:prstGeom prst="straightConnector1">
            <a:avLst/>
          </a:prstGeom>
          <a:noFill/>
          <a:ln w="9525" cap="flat" cmpd="sng">
            <a:solidFill>
              <a:srgbClr val="283888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156" name="Google Shape;156;p1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199" y="305145"/>
            <a:ext cx="1396993" cy="1396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44725" y="369750"/>
            <a:ext cx="1331025" cy="133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0"/>
          <p:cNvSpPr txBox="1"/>
          <p:nvPr/>
        </p:nvSpPr>
        <p:spPr>
          <a:xfrm>
            <a:off x="441562" y="328532"/>
            <a:ext cx="8374446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4000"/>
            </a:pPr>
            <a:r>
              <a:rPr lang="pt-BR" sz="4000" b="1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que gera energia mental?</a:t>
            </a:r>
            <a:endParaRPr sz="4000" b="1" i="0" u="none" strike="noStrike" cap="none" dirty="0">
              <a:solidFill>
                <a:srgbClr val="C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05" name="Google Shape;305;p10"/>
          <p:cNvGrpSpPr/>
          <p:nvPr/>
        </p:nvGrpSpPr>
        <p:grpSpPr>
          <a:xfrm>
            <a:off x="156685" y="3335980"/>
            <a:ext cx="8802366" cy="759413"/>
            <a:chOff x="5384" y="1649407"/>
            <a:chExt cx="8835056" cy="759413"/>
          </a:xfrm>
        </p:grpSpPr>
        <p:sp>
          <p:nvSpPr>
            <p:cNvPr id="306" name="Google Shape;306;p10"/>
            <p:cNvSpPr/>
            <p:nvPr/>
          </p:nvSpPr>
          <p:spPr>
            <a:xfrm>
              <a:off x="5384" y="1649407"/>
              <a:ext cx="1608735" cy="759413"/>
            </a:xfrm>
            <a:prstGeom prst="roundRect">
              <a:avLst>
                <a:gd name="adj" fmla="val 10000"/>
              </a:avLst>
            </a:prstGeom>
            <a:solidFill>
              <a:srgbClr val="833C0B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0"/>
            <p:cNvSpPr txBox="1"/>
            <p:nvPr/>
          </p:nvSpPr>
          <p:spPr>
            <a:xfrm>
              <a:off x="27626" y="1671649"/>
              <a:ext cx="1564251" cy="7149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nl-NL" sz="2000" b="1" i="0" u="none" strike="noStrike" cap="none" dirty="0" smtClea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Alma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0"/>
            <p:cNvSpPr/>
            <p:nvPr/>
          </p:nvSpPr>
          <p:spPr>
            <a:xfrm>
              <a:off x="1663581" y="1967782"/>
              <a:ext cx="104857" cy="122663"/>
            </a:xfrm>
            <a:prstGeom prst="rightArrow">
              <a:avLst>
                <a:gd name="adj1" fmla="val 60000"/>
                <a:gd name="adj2" fmla="val 50000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0"/>
            <p:cNvSpPr txBox="1"/>
            <p:nvPr/>
          </p:nvSpPr>
          <p:spPr>
            <a:xfrm>
              <a:off x="1663581" y="1992315"/>
              <a:ext cx="73400" cy="735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0"/>
            <p:cNvSpPr/>
            <p:nvPr/>
          </p:nvSpPr>
          <p:spPr>
            <a:xfrm>
              <a:off x="1811964" y="1649407"/>
              <a:ext cx="1608735" cy="759413"/>
            </a:xfrm>
            <a:prstGeom prst="roundRect">
              <a:avLst>
                <a:gd name="adj" fmla="val 10000"/>
              </a:avLst>
            </a:prstGeom>
            <a:solidFill>
              <a:srgbClr val="C55A1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0"/>
            <p:cNvSpPr txBox="1"/>
            <p:nvPr/>
          </p:nvSpPr>
          <p:spPr>
            <a:xfrm>
              <a:off x="1834206" y="1671649"/>
              <a:ext cx="1564251" cy="7149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nl-NL" sz="2000" b="1" i="0" u="none" strike="noStrike" cap="none" dirty="0" smtClea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Inteligência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0"/>
            <p:cNvSpPr/>
            <p:nvPr/>
          </p:nvSpPr>
          <p:spPr>
            <a:xfrm>
              <a:off x="3470161" y="1967782"/>
              <a:ext cx="104857" cy="122663"/>
            </a:xfrm>
            <a:prstGeom prst="rightArrow">
              <a:avLst>
                <a:gd name="adj1" fmla="val 60000"/>
                <a:gd name="adj2" fmla="val 50000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0"/>
            <p:cNvSpPr txBox="1"/>
            <p:nvPr/>
          </p:nvSpPr>
          <p:spPr>
            <a:xfrm>
              <a:off x="3470161" y="1992315"/>
              <a:ext cx="73400" cy="735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0"/>
            <p:cNvSpPr/>
            <p:nvPr/>
          </p:nvSpPr>
          <p:spPr>
            <a:xfrm>
              <a:off x="3618545" y="1649407"/>
              <a:ext cx="1608735" cy="759413"/>
            </a:xfrm>
            <a:prstGeom prst="roundRect">
              <a:avLst>
                <a:gd name="adj" fmla="val 10000"/>
              </a:avLst>
            </a:prstGeom>
            <a:solidFill>
              <a:srgbClr val="F4B08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0"/>
            <p:cNvSpPr txBox="1"/>
            <p:nvPr/>
          </p:nvSpPr>
          <p:spPr>
            <a:xfrm>
              <a:off x="3640787" y="1671649"/>
              <a:ext cx="1564251" cy="7149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nl-NL" sz="2000" b="1" i="0" u="none" strike="noStrike" cap="none" dirty="0" smtClea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Mente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0"/>
            <p:cNvSpPr/>
            <p:nvPr/>
          </p:nvSpPr>
          <p:spPr>
            <a:xfrm>
              <a:off x="5276742" y="1967782"/>
              <a:ext cx="104857" cy="122663"/>
            </a:xfrm>
            <a:prstGeom prst="rightArrow">
              <a:avLst>
                <a:gd name="adj1" fmla="val 60000"/>
                <a:gd name="adj2" fmla="val 50000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10"/>
            <p:cNvSpPr txBox="1"/>
            <p:nvPr/>
          </p:nvSpPr>
          <p:spPr>
            <a:xfrm>
              <a:off x="5276742" y="1992315"/>
              <a:ext cx="73400" cy="735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0"/>
            <p:cNvSpPr/>
            <p:nvPr/>
          </p:nvSpPr>
          <p:spPr>
            <a:xfrm>
              <a:off x="5425125" y="1649407"/>
              <a:ext cx="1608735" cy="759413"/>
            </a:xfrm>
            <a:prstGeom prst="roundRect">
              <a:avLst>
                <a:gd name="adj" fmla="val 10000"/>
              </a:avLst>
            </a:prstGeom>
            <a:solidFill>
              <a:srgbClr val="F7CAA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0"/>
            <p:cNvSpPr txBox="1"/>
            <p:nvPr/>
          </p:nvSpPr>
          <p:spPr>
            <a:xfrm>
              <a:off x="5447367" y="1671649"/>
              <a:ext cx="1564251" cy="7149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nl-NL" sz="2000" b="1" i="0" u="none" strike="noStrike" cap="none" dirty="0" smtClea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Sentidos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0"/>
            <p:cNvSpPr/>
            <p:nvPr/>
          </p:nvSpPr>
          <p:spPr>
            <a:xfrm>
              <a:off x="7083322" y="1967782"/>
              <a:ext cx="104857" cy="122663"/>
            </a:xfrm>
            <a:prstGeom prst="rightArrow">
              <a:avLst>
                <a:gd name="adj1" fmla="val 60000"/>
                <a:gd name="adj2" fmla="val 50000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0"/>
            <p:cNvSpPr txBox="1"/>
            <p:nvPr/>
          </p:nvSpPr>
          <p:spPr>
            <a:xfrm>
              <a:off x="7083322" y="1992315"/>
              <a:ext cx="73400" cy="735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0"/>
            <p:cNvSpPr/>
            <p:nvPr/>
          </p:nvSpPr>
          <p:spPr>
            <a:xfrm>
              <a:off x="7231705" y="1649407"/>
              <a:ext cx="1608735" cy="759413"/>
            </a:xfrm>
            <a:prstGeom prst="roundRect">
              <a:avLst>
                <a:gd name="adj" fmla="val 10000"/>
              </a:avLst>
            </a:prstGeom>
            <a:solidFill>
              <a:srgbClr val="FBE4D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0"/>
            <p:cNvSpPr txBox="1"/>
            <p:nvPr/>
          </p:nvSpPr>
          <p:spPr>
            <a:xfrm>
              <a:off x="7253947" y="1671649"/>
              <a:ext cx="1564251" cy="7149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nl-NL" sz="2000" b="1" dirty="0" smtClean="0">
                  <a:solidFill>
                    <a:srgbClr val="FFFFFF"/>
                  </a:solidFill>
                </a:rPr>
                <a:t>Corpo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4" name="Google Shape;324;p10"/>
          <p:cNvSpPr/>
          <p:nvPr/>
        </p:nvSpPr>
        <p:spPr>
          <a:xfrm>
            <a:off x="156675" y="4134675"/>
            <a:ext cx="8750400" cy="634500"/>
          </a:xfrm>
          <a:prstGeom prst="rightArrow">
            <a:avLst>
              <a:gd name="adj1" fmla="val 60959"/>
              <a:gd name="adj2" fmla="val 90719"/>
            </a:avLst>
          </a:prstGeom>
          <a:solidFill>
            <a:srgbClr val="C00000"/>
          </a:solidFill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800"/>
            </a:pPr>
            <a:r>
              <a:rPr lang="nl-NL" sz="2800" b="1" dirty="0">
                <a:solidFill>
                  <a:srgbClr val="FFFFFF"/>
                </a:solidFill>
              </a:rPr>
              <a:t>Fluxo </a:t>
            </a:r>
            <a:r>
              <a:rPr lang="nl-NL" sz="2800" b="1" dirty="0" smtClean="0">
                <a:solidFill>
                  <a:srgbClr val="FFFFFF"/>
                </a:solidFill>
              </a:rPr>
              <a:t>de Energia Espiritual</a:t>
            </a:r>
            <a:endParaRPr sz="28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0"/>
          <p:cNvSpPr txBox="1"/>
          <p:nvPr/>
        </p:nvSpPr>
        <p:spPr>
          <a:xfrm>
            <a:off x="1631730" y="3444419"/>
            <a:ext cx="52677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nl-NL" sz="3200" b="0" i="0" u="none" strike="noStrike" cap="none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endParaRPr sz="3200" b="0" i="0" u="none" strike="noStrike" cap="none">
              <a:solidFill>
                <a:srgbClr val="833C0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0"/>
          <p:cNvSpPr txBox="1"/>
          <p:nvPr/>
        </p:nvSpPr>
        <p:spPr>
          <a:xfrm>
            <a:off x="3433965" y="3444418"/>
            <a:ext cx="52677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nl-NL" sz="3200" b="0" i="0" u="none" strike="noStrike" cap="none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endParaRPr sz="3200" b="0" i="0" u="none" strike="noStrike" cap="none">
              <a:solidFill>
                <a:srgbClr val="C55A1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0"/>
          <p:cNvSpPr txBox="1"/>
          <p:nvPr/>
        </p:nvSpPr>
        <p:spPr>
          <a:xfrm>
            <a:off x="5246139" y="3449085"/>
            <a:ext cx="52677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nl-NL" sz="3200" b="0" i="0" u="none" strike="noStrike" cap="none">
                <a:solidFill>
                  <a:srgbClr val="F4B081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endParaRPr sz="3200" b="0" i="0" u="none" strike="noStrike" cap="none">
              <a:solidFill>
                <a:srgbClr val="F4B08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0"/>
          <p:cNvSpPr txBox="1"/>
          <p:nvPr/>
        </p:nvSpPr>
        <p:spPr>
          <a:xfrm>
            <a:off x="7052664" y="3444418"/>
            <a:ext cx="52677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nl-NL" sz="3200" b="0" i="0" u="none" strike="noStrike" cap="none">
                <a:solidFill>
                  <a:srgbClr val="F7CAAC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endParaRPr sz="3200" b="0" i="0" u="none" strike="noStrike" cap="none">
              <a:solidFill>
                <a:srgbClr val="F7CAA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9" name="Google Shape;329;p10"/>
          <p:cNvGrpSpPr/>
          <p:nvPr/>
        </p:nvGrpSpPr>
        <p:grpSpPr>
          <a:xfrm>
            <a:off x="3022706" y="1280245"/>
            <a:ext cx="2969497" cy="1893337"/>
            <a:chOff x="3022706" y="1127845"/>
            <a:chExt cx="2969497" cy="1893337"/>
          </a:xfrm>
        </p:grpSpPr>
        <p:pic>
          <p:nvPicPr>
            <p:cNvPr id="330" name="Google Shape;330;p10" descr="Image result for brain 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747047" y="1879735"/>
              <a:ext cx="1739348" cy="11414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1" name="Google Shape;331;p10"/>
            <p:cNvSpPr/>
            <p:nvPr/>
          </p:nvSpPr>
          <p:spPr>
            <a:xfrm rot="-1451387">
              <a:off x="3104000" y="1854189"/>
              <a:ext cx="598432" cy="525027"/>
            </a:xfrm>
            <a:prstGeom prst="lightningBolt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0"/>
            <p:cNvSpPr/>
            <p:nvPr/>
          </p:nvSpPr>
          <p:spPr>
            <a:xfrm rot="1038206">
              <a:off x="3811605" y="1242854"/>
              <a:ext cx="598402" cy="525045"/>
            </a:xfrm>
            <a:prstGeom prst="lightningBolt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 rot="4032810">
              <a:off x="4829289" y="1242864"/>
              <a:ext cx="598422" cy="525019"/>
            </a:xfrm>
            <a:prstGeom prst="lightningBolt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0"/>
            <p:cNvSpPr/>
            <p:nvPr/>
          </p:nvSpPr>
          <p:spPr>
            <a:xfrm rot="5743037">
              <a:off x="5401980" y="1832513"/>
              <a:ext cx="598435" cy="525005"/>
            </a:xfrm>
            <a:prstGeom prst="lightningBolt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35" name="Google Shape;335;p10"/>
          <p:cNvCxnSpPr/>
          <p:nvPr/>
        </p:nvCxnSpPr>
        <p:spPr>
          <a:xfrm>
            <a:off x="533285" y="1117820"/>
            <a:ext cx="3190800" cy="0"/>
          </a:xfrm>
          <a:prstGeom prst="straightConnector1">
            <a:avLst/>
          </a:prstGeom>
          <a:noFill/>
          <a:ln w="9525" cap="flat" cmpd="sng">
            <a:solidFill>
              <a:srgbClr val="283888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11"/>
          <p:cNvGrpSpPr/>
          <p:nvPr/>
        </p:nvGrpSpPr>
        <p:grpSpPr>
          <a:xfrm>
            <a:off x="124654" y="3524843"/>
            <a:ext cx="8835056" cy="759413"/>
            <a:chOff x="5384" y="1649407"/>
            <a:chExt cx="8835056" cy="759413"/>
          </a:xfrm>
        </p:grpSpPr>
        <p:sp>
          <p:nvSpPr>
            <p:cNvPr id="341" name="Google Shape;341;p11"/>
            <p:cNvSpPr/>
            <p:nvPr/>
          </p:nvSpPr>
          <p:spPr>
            <a:xfrm>
              <a:off x="5384" y="1649407"/>
              <a:ext cx="1608735" cy="759413"/>
            </a:xfrm>
            <a:prstGeom prst="roundRect">
              <a:avLst>
                <a:gd name="adj" fmla="val 10000"/>
              </a:avLst>
            </a:prstGeom>
            <a:solidFill>
              <a:srgbClr val="833C0B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1"/>
            <p:cNvSpPr txBox="1"/>
            <p:nvPr/>
          </p:nvSpPr>
          <p:spPr>
            <a:xfrm>
              <a:off x="27626" y="1671649"/>
              <a:ext cx="1564251" cy="7149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nl-NL" sz="2000" b="1" i="0" u="none" strike="noStrike" cap="none" dirty="0" smtClea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Alma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1"/>
            <p:cNvSpPr/>
            <p:nvPr/>
          </p:nvSpPr>
          <p:spPr>
            <a:xfrm>
              <a:off x="1663581" y="1967782"/>
              <a:ext cx="104857" cy="122663"/>
            </a:xfrm>
            <a:prstGeom prst="rightArrow">
              <a:avLst>
                <a:gd name="adj1" fmla="val 60000"/>
                <a:gd name="adj2" fmla="val 50000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1"/>
            <p:cNvSpPr txBox="1"/>
            <p:nvPr/>
          </p:nvSpPr>
          <p:spPr>
            <a:xfrm>
              <a:off x="1663581" y="1992315"/>
              <a:ext cx="73400" cy="735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1"/>
            <p:cNvSpPr/>
            <p:nvPr/>
          </p:nvSpPr>
          <p:spPr>
            <a:xfrm>
              <a:off x="1811964" y="1649407"/>
              <a:ext cx="1608735" cy="759413"/>
            </a:xfrm>
            <a:prstGeom prst="roundRect">
              <a:avLst>
                <a:gd name="adj" fmla="val 10000"/>
              </a:avLst>
            </a:prstGeom>
            <a:solidFill>
              <a:srgbClr val="C55A1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1"/>
            <p:cNvSpPr txBox="1"/>
            <p:nvPr/>
          </p:nvSpPr>
          <p:spPr>
            <a:xfrm>
              <a:off x="1834206" y="1671649"/>
              <a:ext cx="1564251" cy="7149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nl-NL" sz="2000" b="1" i="0" u="none" strike="noStrike" cap="none" dirty="0" smtClea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Inteligência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1"/>
            <p:cNvSpPr/>
            <p:nvPr/>
          </p:nvSpPr>
          <p:spPr>
            <a:xfrm>
              <a:off x="3470161" y="1967782"/>
              <a:ext cx="104857" cy="122663"/>
            </a:xfrm>
            <a:prstGeom prst="rightArrow">
              <a:avLst>
                <a:gd name="adj1" fmla="val 60000"/>
                <a:gd name="adj2" fmla="val 50000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1"/>
            <p:cNvSpPr txBox="1"/>
            <p:nvPr/>
          </p:nvSpPr>
          <p:spPr>
            <a:xfrm>
              <a:off x="3470161" y="1992315"/>
              <a:ext cx="73400" cy="735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1"/>
            <p:cNvSpPr/>
            <p:nvPr/>
          </p:nvSpPr>
          <p:spPr>
            <a:xfrm>
              <a:off x="3618545" y="1649407"/>
              <a:ext cx="1608735" cy="759413"/>
            </a:xfrm>
            <a:prstGeom prst="roundRect">
              <a:avLst>
                <a:gd name="adj" fmla="val 10000"/>
              </a:avLst>
            </a:prstGeom>
            <a:solidFill>
              <a:srgbClr val="F4B08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1"/>
            <p:cNvSpPr txBox="1"/>
            <p:nvPr/>
          </p:nvSpPr>
          <p:spPr>
            <a:xfrm>
              <a:off x="3640787" y="1671649"/>
              <a:ext cx="1564251" cy="7149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nl-NL" sz="2400" b="1" i="0" u="none" strike="noStrike" cap="none" dirty="0" smtClean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Mente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1"/>
            <p:cNvSpPr/>
            <p:nvPr/>
          </p:nvSpPr>
          <p:spPr>
            <a:xfrm>
              <a:off x="5276742" y="1967782"/>
              <a:ext cx="104857" cy="122663"/>
            </a:xfrm>
            <a:prstGeom prst="rightArrow">
              <a:avLst>
                <a:gd name="adj1" fmla="val 60000"/>
                <a:gd name="adj2" fmla="val 50000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1"/>
            <p:cNvSpPr txBox="1"/>
            <p:nvPr/>
          </p:nvSpPr>
          <p:spPr>
            <a:xfrm>
              <a:off x="5276742" y="1992315"/>
              <a:ext cx="73400" cy="735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1"/>
            <p:cNvSpPr/>
            <p:nvPr/>
          </p:nvSpPr>
          <p:spPr>
            <a:xfrm>
              <a:off x="5425125" y="1649407"/>
              <a:ext cx="1608735" cy="759413"/>
            </a:xfrm>
            <a:prstGeom prst="roundRect">
              <a:avLst>
                <a:gd name="adj" fmla="val 10000"/>
              </a:avLst>
            </a:prstGeom>
            <a:solidFill>
              <a:srgbClr val="F7CAA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1"/>
            <p:cNvSpPr txBox="1"/>
            <p:nvPr/>
          </p:nvSpPr>
          <p:spPr>
            <a:xfrm>
              <a:off x="5447367" y="1671649"/>
              <a:ext cx="1564251" cy="7149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nl-NL" sz="2000" b="1" i="0" u="none" strike="noStrike" cap="none" dirty="0" smtClea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Sentidos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1"/>
            <p:cNvSpPr/>
            <p:nvPr/>
          </p:nvSpPr>
          <p:spPr>
            <a:xfrm>
              <a:off x="7083322" y="1967782"/>
              <a:ext cx="104857" cy="122663"/>
            </a:xfrm>
            <a:prstGeom prst="rightArrow">
              <a:avLst>
                <a:gd name="adj1" fmla="val 60000"/>
                <a:gd name="adj2" fmla="val 50000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1"/>
            <p:cNvSpPr txBox="1"/>
            <p:nvPr/>
          </p:nvSpPr>
          <p:spPr>
            <a:xfrm>
              <a:off x="7083322" y="1992315"/>
              <a:ext cx="73400" cy="735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1"/>
            <p:cNvSpPr/>
            <p:nvPr/>
          </p:nvSpPr>
          <p:spPr>
            <a:xfrm>
              <a:off x="7231705" y="1649407"/>
              <a:ext cx="1608735" cy="759413"/>
            </a:xfrm>
            <a:prstGeom prst="roundRect">
              <a:avLst>
                <a:gd name="adj" fmla="val 10000"/>
              </a:avLst>
            </a:prstGeom>
            <a:solidFill>
              <a:srgbClr val="FBE4D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1"/>
            <p:cNvSpPr txBox="1"/>
            <p:nvPr/>
          </p:nvSpPr>
          <p:spPr>
            <a:xfrm>
              <a:off x="7253947" y="1671649"/>
              <a:ext cx="1564251" cy="7149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nl-NL" sz="2000" b="1" i="0" u="none" strike="noStrike" cap="none" dirty="0" smtClea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Corpo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9" name="Google Shape;359;p11"/>
          <p:cNvSpPr txBox="1"/>
          <p:nvPr/>
        </p:nvSpPr>
        <p:spPr>
          <a:xfrm>
            <a:off x="1631730" y="3633269"/>
            <a:ext cx="5268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nl-NL" sz="3200" b="0" i="0" u="none" strike="noStrike" cap="none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endParaRPr sz="3200" b="0" i="0" u="none" strike="noStrike" cap="none">
              <a:solidFill>
                <a:srgbClr val="833C0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11"/>
          <p:cNvSpPr txBox="1"/>
          <p:nvPr/>
        </p:nvSpPr>
        <p:spPr>
          <a:xfrm>
            <a:off x="3433965" y="3633268"/>
            <a:ext cx="5268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nl-NL" sz="3200" b="0" i="0" u="none" strike="noStrike" cap="none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&lt;</a:t>
            </a:r>
            <a:endParaRPr sz="3200" b="0" i="0" u="none" strike="noStrike" cap="none">
              <a:solidFill>
                <a:srgbClr val="C55A1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11"/>
          <p:cNvSpPr txBox="1"/>
          <p:nvPr/>
        </p:nvSpPr>
        <p:spPr>
          <a:xfrm>
            <a:off x="5246139" y="3637935"/>
            <a:ext cx="5268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nl-NL" sz="3200" b="0" i="0" u="none" strike="noStrike" cap="none">
                <a:solidFill>
                  <a:srgbClr val="F4B081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endParaRPr sz="3200" b="0" i="0" u="none" strike="noStrike" cap="none">
              <a:solidFill>
                <a:srgbClr val="F4B08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11"/>
          <p:cNvSpPr txBox="1"/>
          <p:nvPr/>
        </p:nvSpPr>
        <p:spPr>
          <a:xfrm>
            <a:off x="7052664" y="3633268"/>
            <a:ext cx="5268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nl-NL" sz="3200" b="0" i="0" u="none" strike="noStrike" cap="none">
                <a:solidFill>
                  <a:srgbClr val="F7CAAC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endParaRPr sz="3200" b="0" i="0" u="none" strike="noStrike" cap="none">
              <a:solidFill>
                <a:srgbClr val="F7CAA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11"/>
          <p:cNvSpPr/>
          <p:nvPr/>
        </p:nvSpPr>
        <p:spPr>
          <a:xfrm>
            <a:off x="119275" y="4316622"/>
            <a:ext cx="3314700" cy="8460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3856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1400"/>
            </a:pPr>
            <a:r>
              <a:rPr lang="nl-NL" sz="2000" b="1" dirty="0">
                <a:solidFill>
                  <a:srgbClr val="FFFFFF"/>
                </a:solidFill>
              </a:rPr>
              <a:t>Mundo Interno</a:t>
            </a:r>
            <a:endParaRPr sz="2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11"/>
          <p:cNvSpPr/>
          <p:nvPr/>
        </p:nvSpPr>
        <p:spPr>
          <a:xfrm>
            <a:off x="5649500" y="4316622"/>
            <a:ext cx="3315600" cy="846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856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1400"/>
            </a:pPr>
            <a:r>
              <a:rPr lang="nl-NL" sz="2000" b="1" dirty="0">
                <a:solidFill>
                  <a:srgbClr val="FFFFFF"/>
                </a:solidFill>
              </a:rPr>
              <a:t>Mundo </a:t>
            </a:r>
            <a:r>
              <a:rPr lang="nl-NL" sz="2000" b="1" dirty="0" smtClean="0">
                <a:solidFill>
                  <a:srgbClr val="FFFFFF"/>
                </a:solidFill>
              </a:rPr>
              <a:t>Externo</a:t>
            </a:r>
            <a:endParaRPr sz="2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5" name="Google Shape;365;p11"/>
          <p:cNvGrpSpPr/>
          <p:nvPr/>
        </p:nvGrpSpPr>
        <p:grpSpPr>
          <a:xfrm>
            <a:off x="3022706" y="1661245"/>
            <a:ext cx="2969497" cy="1813828"/>
            <a:chOff x="3022706" y="899245"/>
            <a:chExt cx="2969497" cy="1813828"/>
          </a:xfrm>
        </p:grpSpPr>
        <p:pic>
          <p:nvPicPr>
            <p:cNvPr id="366" name="Google Shape;366;p11" descr="Image result for brain 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747047" y="1571626"/>
              <a:ext cx="1739348" cy="11414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7" name="Google Shape;367;p11"/>
            <p:cNvSpPr/>
            <p:nvPr/>
          </p:nvSpPr>
          <p:spPr>
            <a:xfrm rot="-1451387">
              <a:off x="3104000" y="1625589"/>
              <a:ext cx="598432" cy="525027"/>
            </a:xfrm>
            <a:prstGeom prst="lightningBolt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1"/>
            <p:cNvSpPr/>
            <p:nvPr/>
          </p:nvSpPr>
          <p:spPr>
            <a:xfrm rot="1038206">
              <a:off x="3811605" y="1014254"/>
              <a:ext cx="598402" cy="525045"/>
            </a:xfrm>
            <a:prstGeom prst="lightningBolt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1"/>
            <p:cNvSpPr/>
            <p:nvPr/>
          </p:nvSpPr>
          <p:spPr>
            <a:xfrm rot="4032810">
              <a:off x="4829289" y="1014264"/>
              <a:ext cx="598422" cy="525019"/>
            </a:xfrm>
            <a:prstGeom prst="lightningBolt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1"/>
            <p:cNvSpPr/>
            <p:nvPr/>
          </p:nvSpPr>
          <p:spPr>
            <a:xfrm rot="5743037">
              <a:off x="5401980" y="1603913"/>
              <a:ext cx="598435" cy="525005"/>
            </a:xfrm>
            <a:prstGeom prst="lightningBolt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71" name="Google Shape;371;p11"/>
          <p:cNvCxnSpPr/>
          <p:nvPr/>
        </p:nvCxnSpPr>
        <p:spPr>
          <a:xfrm>
            <a:off x="533285" y="1117820"/>
            <a:ext cx="3190800" cy="0"/>
          </a:xfrm>
          <a:prstGeom prst="straightConnector1">
            <a:avLst/>
          </a:prstGeom>
          <a:noFill/>
          <a:ln w="9525" cap="flat" cmpd="sng">
            <a:solidFill>
              <a:srgbClr val="283888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372" name="Google Shape;372;p11"/>
          <p:cNvSpPr txBox="1"/>
          <p:nvPr/>
        </p:nvSpPr>
        <p:spPr>
          <a:xfrm>
            <a:off x="441562" y="328532"/>
            <a:ext cx="8374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4000"/>
            </a:pPr>
            <a:r>
              <a:rPr lang="pt-BR" sz="4000" b="1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que gera energia mental?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2"/>
          <p:cNvSpPr txBox="1"/>
          <p:nvPr/>
        </p:nvSpPr>
        <p:spPr>
          <a:xfrm>
            <a:off x="251520" y="3048000"/>
            <a:ext cx="3096344" cy="32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1400"/>
            </a:pPr>
            <a:r>
              <a:rPr lang="pt-BR" sz="1800" b="1" u="sng" dirty="0">
                <a:latin typeface="Century Gothic"/>
                <a:ea typeface="Century Gothic"/>
                <a:cs typeface="Century Gothic"/>
                <a:sym typeface="Century Gothic"/>
              </a:rPr>
              <a:t>O poder do pensamento e da </a:t>
            </a:r>
            <a:r>
              <a:rPr lang="pt-BR" sz="1800" b="1" u="sng" dirty="0" smtClean="0">
                <a:latin typeface="Century Gothic"/>
                <a:ea typeface="Century Gothic"/>
                <a:cs typeface="Century Gothic"/>
                <a:sym typeface="Century Gothic"/>
              </a:rPr>
              <a:t>discriminação</a:t>
            </a:r>
            <a:endParaRPr sz="1800" b="0" i="0" u="none" strike="noStrike" cap="none" dirty="0" smtClea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85750">
              <a:lnSpc>
                <a:spcPct val="115000"/>
              </a:lnSpc>
              <a:spcBef>
                <a:spcPts val="1000"/>
              </a:spcBef>
              <a:buSzPts val="1800"/>
              <a:buFont typeface="Century Gothic"/>
              <a:buChar char="•"/>
            </a:pPr>
            <a:r>
              <a:rPr lang="nl-NL" sz="1800" dirty="0">
                <a:latin typeface="Century Gothic"/>
                <a:ea typeface="Century Gothic"/>
                <a:cs typeface="Century Gothic"/>
                <a:sym typeface="Century Gothic"/>
              </a:rPr>
              <a:t>Certo </a:t>
            </a:r>
            <a:r>
              <a:rPr lang="nl-NL" sz="1800" b="1" dirty="0"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r>
              <a:rPr lang="nl-NL" sz="1800" dirty="0">
                <a:latin typeface="Century Gothic"/>
                <a:ea typeface="Century Gothic"/>
                <a:cs typeface="Century Gothic"/>
                <a:sym typeface="Century Gothic"/>
              </a:rPr>
              <a:t> errado</a:t>
            </a:r>
            <a:endParaRPr sz="1800" b="0" i="0" u="none" strike="noStrike" cap="none" dirty="0" smtClea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Char char="•"/>
            </a:pPr>
            <a:r>
              <a:rPr lang="nl-NL" sz="1800" b="0" i="0" u="none" strike="noStrike" cap="none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Interno </a:t>
            </a:r>
            <a:r>
              <a:rPr lang="nl-NL" sz="1800" b="1" i="0" u="none" strike="noStrike" cap="none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r>
              <a:rPr lang="nl-NL" sz="1800" b="0" i="0" u="none" strike="noStrike" cap="none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externo</a:t>
            </a:r>
            <a:endParaRPr sz="1800" b="0" i="0" u="none" strike="noStrike" cap="none" dirty="0" smtClea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85750">
              <a:lnSpc>
                <a:spcPct val="115000"/>
              </a:lnSpc>
              <a:buSzPts val="1800"/>
              <a:buFont typeface="Century Gothic"/>
              <a:buChar char="•"/>
            </a:pPr>
            <a:r>
              <a:rPr lang="pt-BR" sz="1800" dirty="0">
                <a:latin typeface="Century Gothic"/>
                <a:ea typeface="Century Gothic"/>
                <a:cs typeface="Century Gothic"/>
                <a:sym typeface="Century Gothic"/>
              </a:rPr>
              <a:t>A alma </a:t>
            </a:r>
            <a:r>
              <a:rPr lang="pt-BR" sz="18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r>
              <a:rPr lang="pt-BR" sz="1800" dirty="0" smtClean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pt-BR" sz="1800" dirty="0">
                <a:latin typeface="Century Gothic"/>
                <a:ea typeface="Century Gothic"/>
                <a:cs typeface="Century Gothic"/>
                <a:sym typeface="Century Gothic"/>
              </a:rPr>
              <a:t>o corpo e os sentidos</a:t>
            </a:r>
            <a:endParaRPr sz="18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85750">
              <a:lnSpc>
                <a:spcPct val="115000"/>
              </a:lnSpc>
              <a:buSzPts val="1800"/>
              <a:buFont typeface="Century Gothic"/>
              <a:buChar char="•"/>
            </a:pPr>
            <a:r>
              <a:rPr lang="pt-BR" sz="1800" dirty="0">
                <a:latin typeface="Century Gothic"/>
                <a:ea typeface="Century Gothic"/>
                <a:cs typeface="Century Gothic"/>
                <a:sym typeface="Century Gothic"/>
              </a:rPr>
              <a:t>Ganho de longo prazo </a:t>
            </a:r>
            <a:r>
              <a:rPr lang="pt-BR" sz="18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r>
              <a:rPr lang="pt-BR" sz="1800" dirty="0" smtClean="0">
                <a:latin typeface="Century Gothic"/>
                <a:ea typeface="Century Gothic"/>
                <a:cs typeface="Century Gothic"/>
                <a:sym typeface="Century Gothic"/>
              </a:rPr>
              <a:t> prazer </a:t>
            </a:r>
            <a:r>
              <a:rPr lang="pt-BR" sz="1800" dirty="0">
                <a:latin typeface="Century Gothic"/>
                <a:ea typeface="Century Gothic"/>
                <a:cs typeface="Century Gothic"/>
                <a:sym typeface="Century Gothic"/>
              </a:rPr>
              <a:t>imediato</a:t>
            </a:r>
            <a:endParaRPr sz="18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85750">
              <a:lnSpc>
                <a:spcPct val="115000"/>
              </a:lnSpc>
              <a:buSzPts val="1800"/>
              <a:buFont typeface="Century Gothic"/>
              <a:buChar char="•"/>
            </a:pPr>
            <a:r>
              <a:rPr lang="nl-NL" sz="1800" dirty="0">
                <a:latin typeface="Century Gothic"/>
                <a:ea typeface="Century Gothic"/>
                <a:cs typeface="Century Gothic"/>
                <a:sym typeface="Century Gothic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5"/>
                  </a:ext>
                </a:extLst>
              </a:rPr>
              <a:t>Auto-realização </a:t>
            </a:r>
            <a:r>
              <a:rPr lang="nl-NL" sz="1800" b="1" dirty="0" smtClean="0">
                <a:latin typeface="Century Gothic"/>
                <a:ea typeface="Century Gothic"/>
                <a:cs typeface="Century Gothic"/>
                <a:sym typeface="Century Gothic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5"/>
                  </a:ext>
                </a:extLst>
              </a:rPr>
              <a:t>x</a:t>
            </a:r>
            <a:r>
              <a:rPr lang="nl-NL" sz="1800" dirty="0" smtClean="0">
                <a:latin typeface="Century Gothic"/>
                <a:ea typeface="Century Gothic"/>
                <a:cs typeface="Century Gothic"/>
                <a:sym typeface="Century Gothic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5"/>
                  </a:ext>
                </a:extLst>
              </a:rPr>
              <a:t> </a:t>
            </a:r>
            <a:r>
              <a:rPr lang="nl-NL" sz="1800" dirty="0">
                <a:latin typeface="Century Gothic"/>
                <a:ea typeface="Century Gothic"/>
                <a:cs typeface="Century Gothic"/>
                <a:sym typeface="Century Gothic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5"/>
                  </a:ext>
                </a:extLst>
              </a:rPr>
              <a:t>ganhos mundanos</a:t>
            </a:r>
            <a:endParaRPr sz="18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78" name="Google Shape;378;p12"/>
          <p:cNvCxnSpPr/>
          <p:nvPr/>
        </p:nvCxnSpPr>
        <p:spPr>
          <a:xfrm>
            <a:off x="533285" y="1117820"/>
            <a:ext cx="3190800" cy="0"/>
          </a:xfrm>
          <a:prstGeom prst="straightConnector1">
            <a:avLst/>
          </a:prstGeom>
          <a:noFill/>
          <a:ln w="9525" cap="flat" cmpd="sng">
            <a:solidFill>
              <a:srgbClr val="283888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379" name="Google Shape;379;p12"/>
          <p:cNvSpPr txBox="1"/>
          <p:nvPr/>
        </p:nvSpPr>
        <p:spPr>
          <a:xfrm>
            <a:off x="441562" y="328532"/>
            <a:ext cx="8374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4000"/>
            </a:pPr>
            <a:r>
              <a:rPr lang="pt-BR" sz="4000" b="1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que gera energia mental?</a:t>
            </a:r>
          </a:p>
        </p:txBody>
      </p:sp>
      <p:grpSp>
        <p:nvGrpSpPr>
          <p:cNvPr id="380" name="Google Shape;380;p12"/>
          <p:cNvGrpSpPr/>
          <p:nvPr/>
        </p:nvGrpSpPr>
        <p:grpSpPr>
          <a:xfrm>
            <a:off x="2477807" y="995043"/>
            <a:ext cx="4108288" cy="2429739"/>
            <a:chOff x="2981950" y="1199125"/>
            <a:chExt cx="3177576" cy="1852500"/>
          </a:xfrm>
        </p:grpSpPr>
        <p:sp>
          <p:nvSpPr>
            <p:cNvPr id="381" name="Google Shape;381;p12"/>
            <p:cNvSpPr/>
            <p:nvPr/>
          </p:nvSpPr>
          <p:spPr>
            <a:xfrm>
              <a:off x="2981950" y="1199125"/>
              <a:ext cx="3177576" cy="185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2" name="Google Shape;382;p12"/>
            <p:cNvGrpSpPr/>
            <p:nvPr/>
          </p:nvGrpSpPr>
          <p:grpSpPr>
            <a:xfrm>
              <a:off x="3426933" y="1199125"/>
              <a:ext cx="2365385" cy="1851809"/>
              <a:chOff x="4450" y="0"/>
              <a:chExt cx="23653" cy="18518"/>
            </a:xfrm>
          </p:grpSpPr>
          <p:sp>
            <p:nvSpPr>
              <p:cNvPr id="383" name="Google Shape;383;p12"/>
              <p:cNvSpPr/>
              <p:nvPr/>
            </p:nvSpPr>
            <p:spPr>
              <a:xfrm>
                <a:off x="4511" y="7132"/>
                <a:ext cx="11100" cy="11100"/>
              </a:xfrm>
              <a:prstGeom prst="ellipse">
                <a:avLst/>
              </a:prstGeom>
              <a:solidFill>
                <a:schemeClr val="accent1">
                  <a:alpha val="48627"/>
                </a:schemeClr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12"/>
              <p:cNvSpPr/>
              <p:nvPr/>
            </p:nvSpPr>
            <p:spPr>
              <a:xfrm>
                <a:off x="4450" y="7132"/>
                <a:ext cx="11100" cy="1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0475" tIns="30475" rIns="30475" bIns="30475" anchor="ctr" anchorCtr="0">
                <a:noAutofit/>
              </a:bodyPr>
              <a:lstStyle/>
              <a:p>
                <a:pPr lvl="0" algn="ctr">
                  <a:lnSpc>
                    <a:spcPct val="89583"/>
                  </a:lnSpc>
                  <a:buSzPts val="1400"/>
                </a:pPr>
                <a:r>
                  <a:rPr lang="nl-NL" b="1" dirty="0"/>
                  <a:t>Desejos (movidos pela mente)</a:t>
                </a:r>
                <a:endParaRPr sz="14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12"/>
              <p:cNvSpPr/>
              <p:nvPr/>
            </p:nvSpPr>
            <p:spPr>
              <a:xfrm>
                <a:off x="10808" y="0"/>
                <a:ext cx="11100" cy="11100"/>
              </a:xfrm>
              <a:prstGeom prst="ellipse">
                <a:avLst/>
              </a:prstGeom>
              <a:solidFill>
                <a:schemeClr val="accent1">
                  <a:alpha val="48627"/>
                </a:schemeClr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12"/>
              <p:cNvSpPr/>
              <p:nvPr/>
            </p:nvSpPr>
            <p:spPr>
              <a:xfrm>
                <a:off x="10899" y="0"/>
                <a:ext cx="11100" cy="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0475" tIns="30475" rIns="30475" bIns="304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8958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nl-NL" sz="1400" b="1" i="0" u="none" strike="noStrike" cap="none" dirty="0" smtClea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Mente</a:t>
                </a:r>
                <a:endParaRPr sz="14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lvl="0" algn="ctr">
                  <a:lnSpc>
                    <a:spcPct val="89583"/>
                  </a:lnSpc>
                  <a:buSzPts val="1400"/>
                </a:pPr>
                <a:r>
                  <a:rPr lang="nl-NL" sz="1400" b="1" i="0" u="none" strike="noStrike" cap="none" dirty="0" smtClea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(</a:t>
                </a:r>
                <a:r>
                  <a:rPr lang="pt-BR" b="1" dirty="0"/>
                  <a:t>poder de pensamento e discriminação</a:t>
                </a:r>
                <a:r>
                  <a:rPr lang="nl-NL" sz="1400" b="1" i="0" u="none" strike="noStrike" cap="none" dirty="0" smtClea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)</a:t>
                </a:r>
                <a:endParaRPr sz="14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12"/>
              <p:cNvSpPr/>
              <p:nvPr/>
            </p:nvSpPr>
            <p:spPr>
              <a:xfrm>
                <a:off x="17003" y="7418"/>
                <a:ext cx="11100" cy="11100"/>
              </a:xfrm>
              <a:prstGeom prst="ellipse">
                <a:avLst/>
              </a:prstGeom>
              <a:solidFill>
                <a:schemeClr val="accent1">
                  <a:alpha val="48627"/>
                </a:schemeClr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12"/>
              <p:cNvSpPr/>
              <p:nvPr/>
            </p:nvSpPr>
            <p:spPr>
              <a:xfrm>
                <a:off x="17003" y="7418"/>
                <a:ext cx="11100" cy="1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0475" tIns="30475" rIns="30475" bIns="304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8958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pt-BR" sz="1400" b="1" i="0" u="none" strike="noStrike" cap="none" dirty="0" smtClea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Sentidos</a:t>
                </a:r>
                <a:endParaRPr sz="14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89583"/>
                  </a:lnSpc>
                  <a:spcBef>
                    <a:spcPts val="275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nl-NL" sz="1400" b="1" i="0" u="none" strike="noStrike" cap="none" dirty="0" smtClea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(movidos pelo corpo)</a:t>
                </a:r>
                <a:endParaRPr sz="14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89" name="Google Shape;389;p12"/>
          <p:cNvSpPr txBox="1"/>
          <p:nvPr/>
        </p:nvSpPr>
        <p:spPr>
          <a:xfrm>
            <a:off x="3226788" y="3429000"/>
            <a:ext cx="2772900" cy="26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1100"/>
            </a:pPr>
            <a:r>
              <a:rPr lang="nl-NL" sz="1800" b="1" u="sng" dirty="0">
                <a:latin typeface="Century Gothic"/>
                <a:ea typeface="Century Gothic"/>
                <a:cs typeface="Century Gothic"/>
                <a:sym typeface="Century Gothic"/>
              </a:rPr>
              <a:t>O poder dos desejos</a:t>
            </a:r>
            <a:endParaRPr sz="18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85750">
              <a:lnSpc>
                <a:spcPct val="115000"/>
              </a:lnSpc>
              <a:spcBef>
                <a:spcPts val="1000"/>
              </a:spcBef>
              <a:buSzPts val="1800"/>
              <a:buFont typeface="Century Gothic"/>
              <a:buChar char="•"/>
            </a:pPr>
            <a:r>
              <a:rPr lang="nl-NL" sz="1800" b="0" i="0" u="none" strike="noStrike" cap="none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Vida </a:t>
            </a:r>
            <a:r>
              <a:rPr lang="nl-NL" sz="18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‘+’ </a:t>
            </a:r>
            <a:r>
              <a:rPr lang="nl-NL" sz="1800" dirty="0">
                <a:latin typeface="Century Gothic"/>
                <a:ea typeface="Century Gothic"/>
                <a:cs typeface="Century Gothic"/>
                <a:sym typeface="Century Gothic"/>
              </a:rPr>
              <a:t>Desejo </a:t>
            </a:r>
            <a:r>
              <a:rPr lang="nl-NL" sz="1800" dirty="0" smtClean="0">
                <a:latin typeface="Century Gothic"/>
                <a:ea typeface="Century Gothic"/>
                <a:cs typeface="Century Gothic"/>
                <a:sym typeface="Century Gothic"/>
              </a:rPr>
              <a:t>= </a:t>
            </a:r>
            <a:r>
              <a:rPr lang="nl-NL" sz="1800" dirty="0">
                <a:latin typeface="Century Gothic"/>
                <a:ea typeface="Century Gothic"/>
                <a:cs typeface="Century Gothic"/>
                <a:sym typeface="Century Gothic"/>
              </a:rPr>
              <a:t>homem</a:t>
            </a:r>
            <a:endParaRPr sz="18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Char char="•"/>
            </a:pPr>
            <a:r>
              <a:rPr lang="nl-NL" sz="1800" b="0" i="0" u="none" strike="noStrike" cap="none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Vida </a:t>
            </a:r>
            <a:r>
              <a:rPr lang="nl-NL" sz="18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‘-’ </a:t>
            </a:r>
            <a:r>
              <a:rPr lang="nl-NL" sz="1800" b="0" i="0" u="none" strike="noStrike" cap="none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Desejo = Deus</a:t>
            </a:r>
            <a:endParaRPr sz="18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85750">
              <a:lnSpc>
                <a:spcPct val="115000"/>
              </a:lnSpc>
              <a:buSzPts val="1800"/>
              <a:buFont typeface="Century Gothic"/>
              <a:buChar char="•"/>
            </a:pPr>
            <a:r>
              <a:rPr lang="pt-BR" sz="1800" dirty="0">
                <a:latin typeface="Century Gothic"/>
                <a:ea typeface="Century Gothic"/>
                <a:cs typeface="Century Gothic"/>
                <a:sym typeface="Century Gothic"/>
              </a:rPr>
              <a:t>Volte todos os desejos para Deus</a:t>
            </a:r>
            <a:r>
              <a:rPr lang="nl-NL" sz="1800" dirty="0" smtClean="0"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8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0" name="Google Shape;390;p12"/>
          <p:cNvSpPr txBox="1"/>
          <p:nvPr/>
        </p:nvSpPr>
        <p:spPr>
          <a:xfrm>
            <a:off x="6113350" y="3048000"/>
            <a:ext cx="2702700" cy="24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1100"/>
            </a:pPr>
            <a:r>
              <a:rPr lang="nl-NL" sz="1800" b="1" u="sng" dirty="0">
                <a:latin typeface="Century Gothic"/>
                <a:ea typeface="Century Gothic"/>
                <a:cs typeface="Century Gothic"/>
                <a:sym typeface="Century Gothic"/>
              </a:rPr>
              <a:t>O poder dos sentidos</a:t>
            </a:r>
            <a:endParaRPr sz="18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85750">
              <a:lnSpc>
                <a:spcPct val="115000"/>
              </a:lnSpc>
              <a:spcBef>
                <a:spcPts val="1000"/>
              </a:spcBef>
              <a:buSzPts val="1800"/>
              <a:buFont typeface="Century Gothic"/>
              <a:buChar char="•"/>
            </a:pPr>
            <a:r>
              <a:rPr lang="pt-BR" sz="1800" dirty="0">
                <a:latin typeface="Century Gothic"/>
                <a:ea typeface="Century Gothic"/>
                <a:cs typeface="Century Gothic"/>
                <a:sym typeface="Century Gothic"/>
              </a:rPr>
              <a:t>Uma das forças mais poderosas</a:t>
            </a:r>
            <a:endParaRPr sz="18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85750">
              <a:lnSpc>
                <a:spcPct val="115000"/>
              </a:lnSpc>
              <a:buSzPts val="1800"/>
              <a:buFont typeface="Century Gothic"/>
              <a:buChar char="•"/>
            </a:pPr>
            <a:r>
              <a:rPr lang="pt-BR" sz="1800" dirty="0">
                <a:latin typeface="Century Gothic"/>
                <a:ea typeface="Century Gothic"/>
                <a:cs typeface="Century Gothic"/>
                <a:sym typeface="Century Gothic"/>
              </a:rPr>
              <a:t>Faz o mundo material parecer real</a:t>
            </a:r>
            <a:endParaRPr sz="1800" b="1" i="0" u="sng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3"/>
          <p:cNvSpPr txBox="1"/>
          <p:nvPr/>
        </p:nvSpPr>
        <p:spPr>
          <a:xfrm>
            <a:off x="444409" y="269958"/>
            <a:ext cx="8374446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pt-BR" sz="3200" b="1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Quais são as maneiras pelas quais mudamos (aumentamos ou diminuímos) nossa energia física e mental durante uma crise?</a:t>
            </a:r>
            <a:endParaRPr sz="3200" b="1" i="0" u="none" strike="noStrike" cap="none" dirty="0">
              <a:solidFill>
                <a:srgbClr val="C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6" name="Google Shape;396;p13" descr="File:Facepalm silhouette.sv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18412">
            <a:off x="1860481" y="1795625"/>
            <a:ext cx="4808675" cy="4391484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13"/>
          <p:cNvSpPr/>
          <p:nvPr/>
        </p:nvSpPr>
        <p:spPr>
          <a:xfrm>
            <a:off x="3747049" y="2574235"/>
            <a:ext cx="884583" cy="467139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13"/>
          <p:cNvSpPr/>
          <p:nvPr/>
        </p:nvSpPr>
        <p:spPr>
          <a:xfrm>
            <a:off x="3637718" y="2703443"/>
            <a:ext cx="109331" cy="20872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13"/>
          <p:cNvSpPr/>
          <p:nvPr/>
        </p:nvSpPr>
        <p:spPr>
          <a:xfrm>
            <a:off x="4407998" y="2633869"/>
            <a:ext cx="163996" cy="33793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13"/>
          <p:cNvSpPr/>
          <p:nvPr/>
        </p:nvSpPr>
        <p:spPr>
          <a:xfrm>
            <a:off x="4190529" y="2632159"/>
            <a:ext cx="163996" cy="33793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4"/>
          <p:cNvSpPr/>
          <p:nvPr/>
        </p:nvSpPr>
        <p:spPr>
          <a:xfrm>
            <a:off x="2506966" y="1352267"/>
            <a:ext cx="771531" cy="77099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14"/>
          <p:cNvSpPr/>
          <p:nvPr/>
        </p:nvSpPr>
        <p:spPr>
          <a:xfrm>
            <a:off x="4392883" y="1354697"/>
            <a:ext cx="771531" cy="77099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14"/>
          <p:cNvSpPr/>
          <p:nvPr/>
        </p:nvSpPr>
        <p:spPr>
          <a:xfrm>
            <a:off x="6287587" y="1352374"/>
            <a:ext cx="771531" cy="77099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4"/>
          <p:cNvSpPr/>
          <p:nvPr/>
        </p:nvSpPr>
        <p:spPr>
          <a:xfrm>
            <a:off x="8188923" y="1357287"/>
            <a:ext cx="771531" cy="77099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4"/>
          <p:cNvSpPr/>
          <p:nvPr/>
        </p:nvSpPr>
        <p:spPr>
          <a:xfrm>
            <a:off x="140906" y="3145663"/>
            <a:ext cx="771531" cy="77099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14"/>
          <p:cNvSpPr/>
          <p:nvPr/>
        </p:nvSpPr>
        <p:spPr>
          <a:xfrm>
            <a:off x="567623" y="5052215"/>
            <a:ext cx="771531" cy="77099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14"/>
          <p:cNvSpPr/>
          <p:nvPr/>
        </p:nvSpPr>
        <p:spPr>
          <a:xfrm>
            <a:off x="2405664" y="5055273"/>
            <a:ext cx="771531" cy="77099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14"/>
          <p:cNvSpPr/>
          <p:nvPr/>
        </p:nvSpPr>
        <p:spPr>
          <a:xfrm>
            <a:off x="4416587" y="5053459"/>
            <a:ext cx="771531" cy="77099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14"/>
          <p:cNvSpPr/>
          <p:nvPr/>
        </p:nvSpPr>
        <p:spPr>
          <a:xfrm>
            <a:off x="6315513" y="5052747"/>
            <a:ext cx="771531" cy="77099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14"/>
          <p:cNvSpPr/>
          <p:nvPr/>
        </p:nvSpPr>
        <p:spPr>
          <a:xfrm>
            <a:off x="8210604" y="5053672"/>
            <a:ext cx="771531" cy="77099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5" name="Google Shape;415;p14"/>
          <p:cNvGrpSpPr/>
          <p:nvPr/>
        </p:nvGrpSpPr>
        <p:grpSpPr>
          <a:xfrm>
            <a:off x="30143" y="1360057"/>
            <a:ext cx="9250226" cy="4718922"/>
            <a:chOff x="-5375" y="1339122"/>
            <a:chExt cx="9250226" cy="4718922"/>
          </a:xfrm>
        </p:grpSpPr>
        <p:sp>
          <p:nvSpPr>
            <p:cNvPr id="416" name="Google Shape;416;p14"/>
            <p:cNvSpPr/>
            <p:nvPr/>
          </p:nvSpPr>
          <p:spPr>
            <a:xfrm>
              <a:off x="1506692" y="2504653"/>
              <a:ext cx="7046700" cy="2209800"/>
            </a:xfrm>
            <a:prstGeom prst="roundRect">
              <a:avLst>
                <a:gd name="adj" fmla="val 16667"/>
              </a:avLst>
            </a:prstGeom>
            <a:solidFill>
              <a:schemeClr val="dk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14"/>
            <p:cNvSpPr/>
            <p:nvPr/>
          </p:nvSpPr>
          <p:spPr>
            <a:xfrm>
              <a:off x="1216336" y="3299783"/>
              <a:ext cx="335100" cy="798600"/>
            </a:xfrm>
            <a:prstGeom prst="roundRect">
              <a:avLst>
                <a:gd name="adj" fmla="val 16667"/>
              </a:avLst>
            </a:prstGeom>
            <a:solidFill>
              <a:schemeClr val="dk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4"/>
            <p:cNvSpPr/>
            <p:nvPr/>
          </p:nvSpPr>
          <p:spPr>
            <a:xfrm>
              <a:off x="1703355" y="2645575"/>
              <a:ext cx="1202700" cy="19743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4"/>
            <p:cNvSpPr/>
            <p:nvPr/>
          </p:nvSpPr>
          <p:spPr>
            <a:xfrm>
              <a:off x="3072836" y="2645574"/>
              <a:ext cx="1202700" cy="1974300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4"/>
            <p:cNvSpPr/>
            <p:nvPr/>
          </p:nvSpPr>
          <p:spPr>
            <a:xfrm>
              <a:off x="4427408" y="2645573"/>
              <a:ext cx="1202700" cy="19743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4"/>
            <p:cNvSpPr/>
            <p:nvPr/>
          </p:nvSpPr>
          <p:spPr>
            <a:xfrm>
              <a:off x="5793308" y="2645573"/>
              <a:ext cx="1202700" cy="197430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4"/>
            <p:cNvSpPr/>
            <p:nvPr/>
          </p:nvSpPr>
          <p:spPr>
            <a:xfrm>
              <a:off x="7159938" y="2645573"/>
              <a:ext cx="1202700" cy="1974300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4"/>
            <p:cNvSpPr/>
            <p:nvPr/>
          </p:nvSpPr>
          <p:spPr>
            <a:xfrm>
              <a:off x="533287" y="1339122"/>
              <a:ext cx="771531" cy="77099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4"/>
            <p:cNvSpPr txBox="1"/>
            <p:nvPr/>
          </p:nvSpPr>
          <p:spPr>
            <a:xfrm>
              <a:off x="504034" y="1566222"/>
              <a:ext cx="1069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nl-NL" sz="1050" b="1" i="0" u="none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Ganância</a:t>
              </a:r>
              <a:endParaRPr sz="105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4"/>
            <p:cNvSpPr txBox="1"/>
            <p:nvPr/>
          </p:nvSpPr>
          <p:spPr>
            <a:xfrm>
              <a:off x="2240323" y="1507235"/>
              <a:ext cx="1226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>
                <a:buSzPts val="1600"/>
              </a:pPr>
              <a:r>
                <a:rPr lang="nl-NL" sz="1050" b="1" dirty="0">
                  <a:solidFill>
                    <a:schemeClr val="lt1"/>
                  </a:solidFill>
                </a:rPr>
                <a:t>Televisão excessiva</a:t>
              </a:r>
              <a:endParaRPr sz="105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4"/>
            <p:cNvSpPr txBox="1"/>
            <p:nvPr/>
          </p:nvSpPr>
          <p:spPr>
            <a:xfrm>
              <a:off x="4248459" y="1424304"/>
              <a:ext cx="970128" cy="5114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>
                <a:buSzPts val="1400"/>
              </a:pPr>
              <a:r>
                <a:rPr lang="nl-NL" sz="1000" b="1" dirty="0">
                  <a:solidFill>
                    <a:schemeClr val="lt1"/>
                  </a:solidFill>
                </a:rPr>
                <a:t>Uso excessivo de </a:t>
              </a:r>
              <a:r>
                <a:rPr lang="nl-NL" sz="1000" b="1" dirty="0" smtClean="0">
                  <a:solidFill>
                    <a:schemeClr val="lt1"/>
                  </a:solidFill>
                </a:rPr>
                <a:t>tecnologia</a:t>
              </a:r>
              <a:endParaRPr sz="1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4"/>
            <p:cNvSpPr txBox="1"/>
            <p:nvPr/>
          </p:nvSpPr>
          <p:spPr>
            <a:xfrm>
              <a:off x="8096773" y="1573768"/>
              <a:ext cx="1069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nl-NL" sz="1050" b="1" i="0" u="none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Ansiedade</a:t>
              </a:r>
              <a:endParaRPr sz="105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4"/>
            <p:cNvSpPr txBox="1"/>
            <p:nvPr/>
          </p:nvSpPr>
          <p:spPr>
            <a:xfrm>
              <a:off x="-5375" y="3352185"/>
              <a:ext cx="1103325" cy="5269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nl-NL" sz="1000" b="1" i="0" u="none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Preocupação</a:t>
              </a:r>
              <a:endParaRPr sz="1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4"/>
            <p:cNvSpPr txBox="1"/>
            <p:nvPr/>
          </p:nvSpPr>
          <p:spPr>
            <a:xfrm>
              <a:off x="326734" y="5204152"/>
              <a:ext cx="11697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>
                <a:buSzPts val="1600"/>
              </a:pPr>
              <a:r>
                <a:rPr lang="nl-NL" sz="1100" b="1" dirty="0">
                  <a:solidFill>
                    <a:schemeClr val="lt1"/>
                  </a:solidFill>
                </a:rPr>
                <a:t>Desejos excessivos</a:t>
              </a:r>
              <a:endParaRPr sz="105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4"/>
            <p:cNvSpPr txBox="1"/>
            <p:nvPr/>
          </p:nvSpPr>
          <p:spPr>
            <a:xfrm>
              <a:off x="2370146" y="5185201"/>
              <a:ext cx="771532" cy="5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>
                <a:buSzPts val="1600"/>
              </a:pPr>
              <a:r>
                <a:rPr lang="nl-NL" sz="900" b="1" dirty="0" smtClean="0">
                  <a:solidFill>
                    <a:schemeClr val="lt1"/>
                  </a:solidFill>
                </a:rPr>
                <a:t>Trabalhar</a:t>
              </a:r>
            </a:p>
            <a:p>
              <a:pPr lvl="0" algn="ctr">
                <a:buSzPts val="1600"/>
              </a:pPr>
              <a:r>
                <a:rPr lang="nl-NL" sz="900" b="1" i="0" u="none" strike="noStrike" cap="none" dirty="0" smtClean="0">
                  <a:solidFill>
                    <a:schemeClr val="lt1"/>
                  </a:solidFill>
                  <a:sym typeface="Arial"/>
                </a:rPr>
                <a:t>excessivamente</a:t>
              </a:r>
              <a:endParaRPr sz="900" b="1" i="0" u="none" strike="noStrike" cap="none" dirty="0">
                <a:solidFill>
                  <a:schemeClr val="lt1"/>
                </a:solidFill>
                <a:sym typeface="Arial"/>
              </a:endParaRPr>
            </a:p>
          </p:txBody>
        </p:sp>
        <p:sp>
          <p:nvSpPr>
            <p:cNvPr id="431" name="Google Shape;431;p14"/>
            <p:cNvSpPr txBox="1"/>
            <p:nvPr/>
          </p:nvSpPr>
          <p:spPr>
            <a:xfrm>
              <a:off x="4404596" y="5218597"/>
              <a:ext cx="7243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>
                <a:buSzPts val="1400"/>
              </a:pPr>
              <a:r>
                <a:rPr lang="nl-NL" sz="1050" b="1" dirty="0">
                  <a:solidFill>
                    <a:schemeClr val="lt1"/>
                  </a:solidFill>
                </a:rPr>
                <a:t>Ilusão / Apego</a:t>
              </a:r>
              <a:endParaRPr sz="105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4"/>
            <p:cNvSpPr txBox="1"/>
            <p:nvPr/>
          </p:nvSpPr>
          <p:spPr>
            <a:xfrm>
              <a:off x="6068628" y="5270360"/>
              <a:ext cx="1184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>
                <a:buSzPts val="1800"/>
              </a:pPr>
              <a:r>
                <a:rPr lang="nl-NL" sz="1050" b="1" dirty="0">
                  <a:solidFill>
                    <a:schemeClr val="lt1"/>
                  </a:solidFill>
                </a:rPr>
                <a:t>Ciúmes</a:t>
              </a:r>
              <a:endParaRPr sz="105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4"/>
            <p:cNvSpPr txBox="1"/>
            <p:nvPr/>
          </p:nvSpPr>
          <p:spPr>
            <a:xfrm>
              <a:off x="7876851" y="5259444"/>
              <a:ext cx="1368000" cy="79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nl-NL" sz="1050" b="1" i="0" u="none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Preguiça</a:t>
              </a:r>
              <a:endParaRPr sz="105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4"/>
            <p:cNvSpPr txBox="1"/>
            <p:nvPr/>
          </p:nvSpPr>
          <p:spPr>
            <a:xfrm>
              <a:off x="6224308" y="1446665"/>
              <a:ext cx="831801" cy="6093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>
                <a:buSzPts val="1400"/>
              </a:pPr>
              <a:r>
                <a:rPr lang="nl-NL" sz="1050" b="1" dirty="0">
                  <a:solidFill>
                    <a:schemeClr val="lt1"/>
                  </a:solidFill>
                </a:rPr>
                <a:t>Conversa mental excessiva</a:t>
              </a:r>
              <a:endParaRPr sz="105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5" name="Google Shape;435;p14"/>
          <p:cNvSpPr txBox="1"/>
          <p:nvPr/>
        </p:nvSpPr>
        <p:spPr>
          <a:xfrm>
            <a:off x="441562" y="368289"/>
            <a:ext cx="8374446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3200"/>
            </a:pPr>
            <a:r>
              <a:rPr lang="pt-BR" sz="3200" b="1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Fatores que afetam sua energia mental</a:t>
            </a:r>
            <a:endParaRPr sz="11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6" name="Google Shape;436;p14"/>
          <p:cNvCxnSpPr/>
          <p:nvPr/>
        </p:nvCxnSpPr>
        <p:spPr>
          <a:xfrm>
            <a:off x="533285" y="1117820"/>
            <a:ext cx="3190800" cy="0"/>
          </a:xfrm>
          <a:prstGeom prst="straightConnector1">
            <a:avLst/>
          </a:prstGeom>
          <a:noFill/>
          <a:ln w="9525" cap="flat" cmpd="sng">
            <a:solidFill>
              <a:srgbClr val="283888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437" name="Google Shape;437;p14"/>
          <p:cNvSpPr/>
          <p:nvPr/>
        </p:nvSpPr>
        <p:spPr>
          <a:xfrm>
            <a:off x="148529" y="2146326"/>
            <a:ext cx="771531" cy="77099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4"/>
          <p:cNvSpPr/>
          <p:nvPr/>
        </p:nvSpPr>
        <p:spPr>
          <a:xfrm>
            <a:off x="148528" y="4116915"/>
            <a:ext cx="771531" cy="77099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4"/>
          <p:cNvSpPr/>
          <p:nvPr/>
        </p:nvSpPr>
        <p:spPr>
          <a:xfrm>
            <a:off x="1558786" y="1356665"/>
            <a:ext cx="771531" cy="77099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4"/>
          <p:cNvSpPr/>
          <p:nvPr/>
        </p:nvSpPr>
        <p:spPr>
          <a:xfrm>
            <a:off x="1522217" y="5052215"/>
            <a:ext cx="771531" cy="77099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4"/>
          <p:cNvSpPr/>
          <p:nvPr/>
        </p:nvSpPr>
        <p:spPr>
          <a:xfrm>
            <a:off x="5317480" y="5055079"/>
            <a:ext cx="771531" cy="77099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4"/>
          <p:cNvSpPr/>
          <p:nvPr/>
        </p:nvSpPr>
        <p:spPr>
          <a:xfrm>
            <a:off x="5317481" y="1354697"/>
            <a:ext cx="771531" cy="77099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4"/>
          <p:cNvSpPr txBox="1"/>
          <p:nvPr/>
        </p:nvSpPr>
        <p:spPr>
          <a:xfrm>
            <a:off x="94874" y="2386492"/>
            <a:ext cx="882507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nl-NL" sz="105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Meditação</a:t>
            </a:r>
            <a:endParaRPr sz="105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4"/>
          <p:cNvSpPr/>
          <p:nvPr/>
        </p:nvSpPr>
        <p:spPr>
          <a:xfrm>
            <a:off x="1593826" y="1466798"/>
            <a:ext cx="703932" cy="577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nl-NL" sz="1050" b="1" dirty="0">
                <a:solidFill>
                  <a:schemeClr val="lt1"/>
                </a:solidFill>
              </a:rPr>
              <a:t>Hora de dormir regular</a:t>
            </a:r>
            <a:endParaRPr dirty="0"/>
          </a:p>
        </p:txBody>
      </p:sp>
      <p:sp>
        <p:nvSpPr>
          <p:cNvPr id="445" name="Google Shape;445;p14"/>
          <p:cNvSpPr/>
          <p:nvPr/>
        </p:nvSpPr>
        <p:spPr>
          <a:xfrm>
            <a:off x="5254001" y="1541308"/>
            <a:ext cx="882507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nl-NL" sz="1050" b="1" dirty="0">
                <a:solidFill>
                  <a:schemeClr val="lt1"/>
                </a:solidFill>
              </a:rPr>
              <a:t>Canto devocional</a:t>
            </a:r>
            <a:endParaRPr dirty="0"/>
          </a:p>
        </p:txBody>
      </p:sp>
      <p:sp>
        <p:nvSpPr>
          <p:cNvPr id="446" name="Google Shape;446;p14"/>
          <p:cNvSpPr/>
          <p:nvPr/>
        </p:nvSpPr>
        <p:spPr>
          <a:xfrm>
            <a:off x="49913" y="4241517"/>
            <a:ext cx="979278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05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Dieta Balanceada</a:t>
            </a:r>
            <a:endParaRPr dirty="0"/>
          </a:p>
        </p:txBody>
      </p:sp>
      <p:sp>
        <p:nvSpPr>
          <p:cNvPr id="447" name="Google Shape;447;p14"/>
          <p:cNvSpPr/>
          <p:nvPr/>
        </p:nvSpPr>
        <p:spPr>
          <a:xfrm>
            <a:off x="1462543" y="5288734"/>
            <a:ext cx="882507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nl-NL" sz="1050" b="1" dirty="0">
                <a:solidFill>
                  <a:schemeClr val="lt1"/>
                </a:solidFill>
              </a:rPr>
              <a:t>Oração</a:t>
            </a:r>
            <a:endParaRPr dirty="0"/>
          </a:p>
        </p:txBody>
      </p:sp>
      <p:sp>
        <p:nvSpPr>
          <p:cNvPr id="448" name="Google Shape;448;p14"/>
          <p:cNvSpPr/>
          <p:nvPr/>
        </p:nvSpPr>
        <p:spPr>
          <a:xfrm>
            <a:off x="5270984" y="5224281"/>
            <a:ext cx="882507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05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Exercício/ </a:t>
            </a:r>
            <a:r>
              <a:rPr lang="nl-NL" sz="105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Yoga</a:t>
            </a:r>
            <a:endParaRPr dirty="0"/>
          </a:p>
        </p:txBody>
      </p:sp>
      <p:sp>
        <p:nvSpPr>
          <p:cNvPr id="449" name="Google Shape;449;p14"/>
          <p:cNvSpPr/>
          <p:nvPr/>
        </p:nvSpPr>
        <p:spPr>
          <a:xfrm>
            <a:off x="3447810" y="1353208"/>
            <a:ext cx="771531" cy="77099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4"/>
          <p:cNvSpPr/>
          <p:nvPr/>
        </p:nvSpPr>
        <p:spPr>
          <a:xfrm>
            <a:off x="3383728" y="1508604"/>
            <a:ext cx="882600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nl-NL" sz="1050" b="1" dirty="0" smtClean="0">
                <a:solidFill>
                  <a:schemeClr val="lt1"/>
                </a:solidFill>
              </a:rPr>
              <a:t>Servir </a:t>
            </a:r>
            <a:r>
              <a:rPr lang="nl-NL" sz="1050" b="1" dirty="0">
                <a:solidFill>
                  <a:schemeClr val="lt1"/>
                </a:solidFill>
              </a:rPr>
              <a:t>aos outros</a:t>
            </a:r>
            <a:endParaRPr sz="1050" b="1" dirty="0">
              <a:solidFill>
                <a:schemeClr val="lt1"/>
              </a:solidFill>
            </a:endParaRPr>
          </a:p>
        </p:txBody>
      </p:sp>
      <p:sp>
        <p:nvSpPr>
          <p:cNvPr id="451" name="Google Shape;451;p14"/>
          <p:cNvSpPr/>
          <p:nvPr/>
        </p:nvSpPr>
        <p:spPr>
          <a:xfrm>
            <a:off x="3401093" y="5058107"/>
            <a:ext cx="771531" cy="77099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4"/>
          <p:cNvSpPr/>
          <p:nvPr/>
        </p:nvSpPr>
        <p:spPr>
          <a:xfrm>
            <a:off x="3304935" y="5279283"/>
            <a:ext cx="94714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900" b="1" i="0" u="none" strike="noStrike" cap="none" dirty="0" smtClean="0">
                <a:solidFill>
                  <a:schemeClr val="lt1"/>
                </a:solidFill>
                <a:sym typeface="Arial"/>
              </a:rPr>
              <a:t>Pensamentos Positivos</a:t>
            </a:r>
            <a:endParaRPr sz="900" dirty="0"/>
          </a:p>
        </p:txBody>
      </p:sp>
      <p:sp>
        <p:nvSpPr>
          <p:cNvPr id="453" name="Google Shape;453;p14"/>
          <p:cNvSpPr/>
          <p:nvPr/>
        </p:nvSpPr>
        <p:spPr>
          <a:xfrm>
            <a:off x="7268473" y="5054776"/>
            <a:ext cx="771531" cy="77099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4"/>
          <p:cNvSpPr/>
          <p:nvPr/>
        </p:nvSpPr>
        <p:spPr>
          <a:xfrm>
            <a:off x="7206089" y="5268126"/>
            <a:ext cx="90907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nl-NL" sz="900" b="1" dirty="0">
                <a:solidFill>
                  <a:schemeClr val="lt1"/>
                </a:solidFill>
              </a:rPr>
              <a:t>Caminhadas na natureza</a:t>
            </a:r>
            <a:endParaRPr sz="900" dirty="0"/>
          </a:p>
        </p:txBody>
      </p:sp>
      <p:sp>
        <p:nvSpPr>
          <p:cNvPr id="455" name="Google Shape;455;p14"/>
          <p:cNvSpPr/>
          <p:nvPr/>
        </p:nvSpPr>
        <p:spPr>
          <a:xfrm>
            <a:off x="7268473" y="1358800"/>
            <a:ext cx="771531" cy="77099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4"/>
          <p:cNvSpPr/>
          <p:nvPr/>
        </p:nvSpPr>
        <p:spPr>
          <a:xfrm>
            <a:off x="7222027" y="1423409"/>
            <a:ext cx="88250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pt-BR" sz="1000" b="1" dirty="0">
                <a:solidFill>
                  <a:schemeClr val="lt1"/>
                </a:solidFill>
              </a:rPr>
              <a:t>Tempo de qualidade com a família</a:t>
            </a:r>
            <a:endParaRPr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6"/>
          <p:cNvSpPr txBox="1"/>
          <p:nvPr/>
        </p:nvSpPr>
        <p:spPr>
          <a:xfrm>
            <a:off x="441562" y="327193"/>
            <a:ext cx="8599696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3200"/>
            </a:pPr>
            <a:r>
              <a:rPr lang="pt-BR" sz="3200" b="1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Como podemos lutar contra a Pandemia do Medo?</a:t>
            </a:r>
            <a:endParaRPr sz="11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2" name="Google Shape;462;p16"/>
          <p:cNvCxnSpPr/>
          <p:nvPr/>
        </p:nvCxnSpPr>
        <p:spPr>
          <a:xfrm>
            <a:off x="441562" y="1395223"/>
            <a:ext cx="3190800" cy="0"/>
          </a:xfrm>
          <a:prstGeom prst="straightConnector1">
            <a:avLst/>
          </a:prstGeom>
          <a:noFill/>
          <a:ln w="9525" cap="flat" cmpd="sng">
            <a:solidFill>
              <a:srgbClr val="283888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463" name="Google Shape;463;p16" descr="Coronavirus, Virus, Fear, Hide, Health, Healthcare"/>
          <p:cNvPicPr preferRelativeResize="0"/>
          <p:nvPr/>
        </p:nvPicPr>
        <p:blipFill rotWithShape="1">
          <a:blip r:embed="rId4">
            <a:alphaModFix/>
          </a:blip>
          <a:srcRect l="17757" r="19148"/>
          <a:stretch/>
        </p:blipFill>
        <p:spPr>
          <a:xfrm>
            <a:off x="338076" y="1959791"/>
            <a:ext cx="4026267" cy="3629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16" descr="fear shadow disorder scare threat phobia afraid scary run horror panic silhouette stress frightened escape feeling depression emotion inner stressful illustration font fictional character animation graphic design art"/>
          <p:cNvPicPr preferRelativeResize="0"/>
          <p:nvPr/>
        </p:nvPicPr>
        <p:blipFill rotWithShape="1">
          <a:blip r:embed="rId5">
            <a:alphaModFix/>
          </a:blip>
          <a:srcRect l="6267" r="21719"/>
          <a:stretch/>
        </p:blipFill>
        <p:spPr>
          <a:xfrm>
            <a:off x="4779657" y="1959792"/>
            <a:ext cx="4026267" cy="3629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8bf9361261_0_0"/>
          <p:cNvSpPr txBox="1"/>
          <p:nvPr/>
        </p:nvSpPr>
        <p:spPr>
          <a:xfrm>
            <a:off x="441562" y="327193"/>
            <a:ext cx="8599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3200"/>
            </a:pPr>
            <a:r>
              <a:rPr lang="pt-BR" sz="3200" b="1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Como podemos lutar contra a Pandemia do Medo?</a:t>
            </a:r>
            <a:endParaRPr sz="11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0" name="Google Shape;470;g8bf9361261_0_0"/>
          <p:cNvCxnSpPr/>
          <p:nvPr/>
        </p:nvCxnSpPr>
        <p:spPr>
          <a:xfrm>
            <a:off x="441562" y="1395223"/>
            <a:ext cx="3190800" cy="0"/>
          </a:xfrm>
          <a:prstGeom prst="straightConnector1">
            <a:avLst/>
          </a:prstGeom>
          <a:noFill/>
          <a:ln w="9525" cap="flat" cmpd="sng">
            <a:solidFill>
              <a:srgbClr val="283888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471" name="Google Shape;471;g8bf9361261_0_0"/>
          <p:cNvSpPr txBox="1">
            <a:spLocks noGrp="1"/>
          </p:cNvSpPr>
          <p:nvPr>
            <p:ph type="body" idx="2"/>
          </p:nvPr>
        </p:nvSpPr>
        <p:spPr>
          <a:xfrm>
            <a:off x="629850" y="1525225"/>
            <a:ext cx="4111612" cy="46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Century Gothic"/>
              <a:buChar char="•"/>
            </a:pPr>
            <a:r>
              <a:rPr lang="pt-BR" sz="18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7"/>
                  </a:ext>
                </a:extLst>
              </a:rPr>
              <a:t>Limite sua exposição na mídia.</a:t>
            </a:r>
          </a:p>
          <a:p>
            <a:pPr marL="285750" lvl="0" indent="-285750" algn="just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Century Gothic"/>
              <a:buChar char="•"/>
            </a:pPr>
            <a:r>
              <a:rPr lang="pt-BR" sz="18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7"/>
                  </a:ext>
                </a:extLst>
              </a:rPr>
              <a:t>Use fontes confiáveis para obter informações, por exemplo Centro dos EUA para Controle de Doenças, Organização Mundial da Saúde, etc.</a:t>
            </a:r>
          </a:p>
          <a:p>
            <a:pPr marL="285750" lvl="0" indent="-285750" algn="just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Century Gothic"/>
              <a:buChar char="•"/>
            </a:pPr>
            <a:r>
              <a:rPr lang="pt-BR" sz="18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7"/>
                  </a:ext>
                </a:extLst>
              </a:rPr>
              <a:t>Use qualquer momento de distanciamento social para se concentrar em melhorias </a:t>
            </a:r>
            <a:r>
              <a:rPr lang="pt-BR" sz="1800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7"/>
                  </a:ext>
                </a:extLst>
              </a:rPr>
              <a:t>pessoais.</a:t>
            </a:r>
            <a:endParaRPr lang="pt-BR" sz="180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7"/>
                </a:ext>
              </a:extLst>
            </a:endParaRPr>
          </a:p>
          <a:p>
            <a:pPr marL="285750" lvl="0" indent="-285750" algn="just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Century Gothic"/>
              <a:buChar char="•"/>
            </a:pPr>
            <a:r>
              <a:rPr lang="pt-BR" sz="18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7"/>
                  </a:ext>
                </a:extLst>
              </a:rPr>
              <a:t>Não compartilhe informações incorretas.</a:t>
            </a:r>
          </a:p>
          <a:p>
            <a:pPr marL="285750" lvl="0" indent="-285750" algn="just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Century Gothic"/>
              <a:buChar char="•"/>
            </a:pPr>
            <a:r>
              <a:rPr lang="pt-BR" sz="18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7"/>
                  </a:ext>
                </a:extLst>
              </a:rPr>
              <a:t>Concentre-se nos aspectos positivos de sua vida.</a:t>
            </a:r>
            <a:endParaRPr sz="18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2" name="Google Shape;472;g8bf9361261_0_0"/>
          <p:cNvSpPr txBox="1">
            <a:spLocks noGrp="1"/>
          </p:cNvSpPr>
          <p:nvPr>
            <p:ph type="body" idx="4"/>
          </p:nvPr>
        </p:nvSpPr>
        <p:spPr>
          <a:xfrm>
            <a:off x="4773166" y="1525275"/>
            <a:ext cx="4047306" cy="46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Century Gothic"/>
              <a:buChar char="•"/>
            </a:pPr>
            <a:r>
              <a:rPr lang="pt-BR" sz="18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Seja solidário - siga as diretrizes estabelecidas pelo governo nacional e local.</a:t>
            </a:r>
          </a:p>
          <a:p>
            <a:pPr marL="285750" lvl="0" indent="-285750" algn="just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Century Gothic"/>
              <a:buChar char="•"/>
            </a:pPr>
            <a:r>
              <a:rPr lang="pt-BR" sz="18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Siga os Princípios do </a:t>
            </a:r>
            <a:r>
              <a:rPr lang="pt-BR" sz="1800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Limite aos </a:t>
            </a:r>
            <a:r>
              <a:rPr lang="pt-BR" sz="18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Desejos.</a:t>
            </a:r>
          </a:p>
          <a:p>
            <a:pPr marL="285750" lvl="0" indent="-285750" algn="just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Century Gothic"/>
              <a:buChar char="•"/>
            </a:pPr>
            <a:r>
              <a:rPr lang="pt-BR" sz="18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Mude suas rotinas e atividades atuais para se concentrar no que dá </a:t>
            </a:r>
            <a:r>
              <a:rPr lang="pt-BR" sz="1800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sentido, </a:t>
            </a:r>
            <a:r>
              <a:rPr lang="pt-BR" sz="18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propósito ou realização. Isso também pode exigir uma mudança nas expectativas e propriedades pessoais.</a:t>
            </a:r>
            <a:r>
              <a:rPr lang="nl-NL" sz="1800" dirty="0" smtClean="0"/>
              <a:t> </a:t>
            </a:r>
            <a:endParaRPr sz="1800" dirty="0"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8bf9361261_0_28"/>
          <p:cNvSpPr txBox="1"/>
          <p:nvPr/>
        </p:nvSpPr>
        <p:spPr>
          <a:xfrm>
            <a:off x="441562" y="327193"/>
            <a:ext cx="8599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3200"/>
            </a:pPr>
            <a:r>
              <a:rPr lang="pt-BR" sz="3200" b="1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Como podemos lutar contra a Pandemia do Medo?</a:t>
            </a:r>
            <a:endParaRPr sz="11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8" name="Google Shape;478;g8bf9361261_0_28"/>
          <p:cNvCxnSpPr/>
          <p:nvPr/>
        </p:nvCxnSpPr>
        <p:spPr>
          <a:xfrm>
            <a:off x="441562" y="1395223"/>
            <a:ext cx="3190800" cy="0"/>
          </a:xfrm>
          <a:prstGeom prst="straightConnector1">
            <a:avLst/>
          </a:prstGeom>
          <a:noFill/>
          <a:ln w="9525" cap="flat" cmpd="sng">
            <a:solidFill>
              <a:srgbClr val="283888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479" name="Google Shape;479;g8bf9361261_0_28"/>
          <p:cNvSpPr txBox="1"/>
          <p:nvPr/>
        </p:nvSpPr>
        <p:spPr>
          <a:xfrm>
            <a:off x="2326225" y="824175"/>
            <a:ext cx="47292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nl-NL" sz="3000" b="1" dirty="0">
                <a:solidFill>
                  <a:srgbClr val="274E13"/>
                </a:solidFill>
                <a:latin typeface="Calibri"/>
                <a:ea typeface="Calibri"/>
                <a:cs typeface="Calibri"/>
                <a:sym typeface="Calibri"/>
              </a:rPr>
              <a:t>Soluções Eco-Espirituais</a:t>
            </a:r>
            <a:endParaRPr sz="3000" b="1" dirty="0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0" name="Google Shape;480;g8bf9361261_0_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1750" y="1442900"/>
            <a:ext cx="7254624" cy="4449501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g8bf9361261_0_28"/>
          <p:cNvSpPr txBox="1"/>
          <p:nvPr/>
        </p:nvSpPr>
        <p:spPr>
          <a:xfrm>
            <a:off x="5004200" y="4740350"/>
            <a:ext cx="25347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pt-BR" sz="20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Cantar </a:t>
            </a:r>
            <a:r>
              <a:rPr lang="pt-BR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 Nome </a:t>
            </a:r>
            <a:endParaRPr lang="pt-BR" sz="2000" b="1" dirty="0" smtClea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pt-BR" sz="20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do </a:t>
            </a:r>
            <a:r>
              <a:rPr lang="pt-BR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Senhor</a:t>
            </a:r>
            <a:endParaRPr sz="20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g8bf9361261_0_28"/>
          <p:cNvSpPr txBox="1"/>
          <p:nvPr/>
        </p:nvSpPr>
        <p:spPr>
          <a:xfrm>
            <a:off x="2012300" y="4740350"/>
            <a:ext cx="27321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nl-NL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Canto Devocional </a:t>
            </a:r>
            <a:endParaRPr lang="nl-NL" sz="2000" b="1" dirty="0" smtClea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nl-NL" sz="20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em </a:t>
            </a:r>
            <a:r>
              <a:rPr lang="nl-NL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endParaRPr sz="20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g8bf9361261_0_28"/>
          <p:cNvSpPr txBox="1"/>
          <p:nvPr/>
        </p:nvSpPr>
        <p:spPr>
          <a:xfrm>
            <a:off x="3779912" y="4290350"/>
            <a:ext cx="2491637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nl-NL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Pensamento </a:t>
            </a:r>
            <a:r>
              <a:rPr lang="nl-NL" sz="20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Positivo</a:t>
            </a:r>
            <a:endParaRPr sz="20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g8bf9361261_0_28"/>
          <p:cNvSpPr txBox="1"/>
          <p:nvPr/>
        </p:nvSpPr>
        <p:spPr>
          <a:xfrm>
            <a:off x="1981700" y="4290350"/>
            <a:ext cx="20847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Satsang</a:t>
            </a:r>
            <a:endParaRPr sz="2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g8bf9361261_0_28"/>
          <p:cNvSpPr txBox="1"/>
          <p:nvPr/>
        </p:nvSpPr>
        <p:spPr>
          <a:xfrm>
            <a:off x="6372200" y="4290350"/>
            <a:ext cx="20847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Servir aos Outros</a:t>
            </a:r>
            <a:endParaRPr sz="20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17"/>
          <p:cNvSpPr txBox="1"/>
          <p:nvPr/>
        </p:nvSpPr>
        <p:spPr>
          <a:xfrm>
            <a:off x="391867" y="522525"/>
            <a:ext cx="7772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C00000"/>
              </a:buClr>
              <a:buSzPts val="4000"/>
            </a:pPr>
            <a:r>
              <a:rPr lang="nl-NL" sz="4000" b="1" dirty="0" smtClean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Entre </a:t>
            </a:r>
            <a:r>
              <a:rPr lang="nl-NL" sz="4000" b="1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 contato</a:t>
            </a:r>
            <a:endParaRPr sz="4000" b="1" i="0" u="none" strike="noStrike" cap="none" dirty="0">
              <a:solidFill>
                <a:srgbClr val="C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1" name="Google Shape;491;p17"/>
          <p:cNvSpPr txBox="1"/>
          <p:nvPr/>
        </p:nvSpPr>
        <p:spPr>
          <a:xfrm>
            <a:off x="391867" y="1454100"/>
            <a:ext cx="8358900" cy="45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SzPts val="2000"/>
            </a:pPr>
            <a:r>
              <a:rPr lang="pt-BR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você tiver alguma dúvida, feedback ou </a:t>
            </a:r>
            <a:r>
              <a:rPr lang="pt-BR" sz="20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ideias </a:t>
            </a:r>
            <a:r>
              <a:rPr lang="pt-BR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sobre o Programa </a:t>
            </a:r>
            <a:r>
              <a:rPr lang="pt-BR" sz="20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Servir ao Planeta, </a:t>
            </a:r>
            <a:r>
              <a:rPr lang="pt-BR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entre em contato com a equipe em</a:t>
            </a:r>
            <a:r>
              <a:rPr lang="nl-NL" sz="2000" b="1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nl-NL" sz="2000" b="1" i="0" u="sng" strike="noStrike" cap="none" dirty="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servetheplanet@sathyasai.org</a:t>
            </a:r>
            <a:r>
              <a:rPr lang="nl-NL" sz="2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0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None/>
            </a:pPr>
            <a:r>
              <a:rPr lang="nl-NL" sz="16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6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algn="ctr"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nl-NL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© </a:t>
            </a:r>
            <a:r>
              <a:rPr lang="nl-NL" sz="18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Organização Internacional Sathya </a:t>
            </a:r>
            <a:r>
              <a:rPr lang="nl-NL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Sai </a:t>
            </a:r>
            <a:r>
              <a:rPr lang="nl-NL" sz="18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</a:t>
            </a:r>
            <a:r>
              <a:rPr lang="nl-NL" sz="18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</a:t>
            </a:r>
            <a:endParaRPr sz="18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algn="ctr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</a:pPr>
            <a:r>
              <a:rPr lang="nl-NL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Todos os direitos reservados.</a:t>
            </a:r>
            <a:endParaRPr sz="18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92" name="Google Shape;492;p17"/>
          <p:cNvCxnSpPr/>
          <p:nvPr/>
        </p:nvCxnSpPr>
        <p:spPr>
          <a:xfrm>
            <a:off x="533285" y="1270220"/>
            <a:ext cx="3190800" cy="0"/>
          </a:xfrm>
          <a:prstGeom prst="straightConnector1">
            <a:avLst/>
          </a:prstGeom>
          <a:noFill/>
          <a:ln w="9525" cap="flat" cmpd="sng">
            <a:solidFill>
              <a:srgbClr val="283888"/>
            </a:solidFill>
            <a:prstDash val="solid"/>
            <a:miter lim="8000"/>
            <a:headEnd type="none" w="sm" len="sm"/>
            <a:tailEnd type="none" w="sm" len="sm"/>
          </a:ln>
        </p:spPr>
      </p:cxnSp>
      <p:grpSp>
        <p:nvGrpSpPr>
          <p:cNvPr id="493" name="Google Shape;493;p17"/>
          <p:cNvGrpSpPr/>
          <p:nvPr/>
        </p:nvGrpSpPr>
        <p:grpSpPr>
          <a:xfrm>
            <a:off x="2086750" y="3323477"/>
            <a:ext cx="5053453" cy="1800000"/>
            <a:chOff x="533275" y="3998302"/>
            <a:chExt cx="5053453" cy="1800000"/>
          </a:xfrm>
        </p:grpSpPr>
        <p:pic>
          <p:nvPicPr>
            <p:cNvPr id="494" name="Google Shape;494;p17"/>
            <p:cNvPicPr preferRelativeResize="0"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6728" y="3998302"/>
              <a:ext cx="1800000" cy="180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5" name="Google Shape;495;p1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33275" y="4004825"/>
              <a:ext cx="1717050" cy="17170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/>
          <p:nvPr/>
        </p:nvSpPr>
        <p:spPr>
          <a:xfrm>
            <a:off x="391876" y="370125"/>
            <a:ext cx="8569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C00000"/>
              </a:buClr>
              <a:buSzPts val="4000"/>
            </a:pPr>
            <a:r>
              <a:rPr lang="pt-BR" sz="4000" b="1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Esboço do Círculo de </a:t>
            </a:r>
            <a:r>
              <a:rPr lang="pt-BR" sz="4000" b="1" dirty="0" smtClean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Estudo</a:t>
            </a:r>
            <a:r>
              <a:rPr lang="nl-NL" sz="4000" b="1" i="0" u="none" strike="noStrike" cap="none" dirty="0" smtClean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sz="4000" b="1" i="0" u="none" strike="noStrike" cap="none" dirty="0">
              <a:solidFill>
                <a:srgbClr val="C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3" name="Google Shape;163;p2"/>
          <p:cNvSpPr txBox="1"/>
          <p:nvPr/>
        </p:nvSpPr>
        <p:spPr>
          <a:xfrm>
            <a:off x="380875" y="1187600"/>
            <a:ext cx="8580300" cy="51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>
              <a:spcBef>
                <a:spcPts val="1000"/>
              </a:spcBef>
              <a:buClr>
                <a:srgbClr val="4394B1"/>
              </a:buClr>
              <a:buSzPts val="2400"/>
              <a:buFont typeface="Century Gothic"/>
              <a:buChar char="►"/>
            </a:pPr>
            <a:r>
              <a:rPr lang="pt-BR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Como a energia física é gerada no corpo? E qual é o papel dos alimentos na geração de energia física</a:t>
            </a:r>
            <a:r>
              <a:rPr lang="pt-BR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</a:p>
          <a:p>
            <a:pPr marL="285750" lvl="0" indent="-285750">
              <a:spcBef>
                <a:spcPts val="1000"/>
              </a:spcBef>
              <a:buClr>
                <a:srgbClr val="4394B1"/>
              </a:buClr>
              <a:buSzPts val="2400"/>
              <a:buFont typeface="Century Gothic"/>
              <a:buChar char="►"/>
            </a:pPr>
            <a:r>
              <a:rPr lang="pt-BR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Como escolher o alimento certo pode fornecer níveis de energia sustentáveis ao longo do dia</a:t>
            </a:r>
            <a:r>
              <a:rPr lang="pt-BR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</a:p>
          <a:p>
            <a:pPr marL="285750" lvl="0" indent="-285750">
              <a:spcBef>
                <a:spcPts val="1000"/>
              </a:spcBef>
              <a:buClr>
                <a:srgbClr val="4394B1"/>
              </a:buClr>
              <a:buSzPts val="2400"/>
              <a:buFont typeface="Century Gothic"/>
              <a:buChar char="►"/>
            </a:pPr>
            <a:r>
              <a:rPr lang="pt-BR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Como sua alimentação e atividade física são alteradas durante uma crise? Qual é o motivo dessa mudança de comportamento</a:t>
            </a:r>
            <a:r>
              <a:rPr lang="pt-BR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</a:p>
          <a:p>
            <a:pPr marL="285750" lvl="0" indent="-285750">
              <a:spcBef>
                <a:spcPts val="1000"/>
              </a:spcBef>
              <a:buClr>
                <a:srgbClr val="4394B1"/>
              </a:buClr>
              <a:buSzPts val="2400"/>
              <a:buFont typeface="Century Gothic"/>
              <a:buChar char="►"/>
            </a:pPr>
            <a:r>
              <a:rPr lang="pt-BR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Definição de energia </a:t>
            </a:r>
            <a:r>
              <a:rPr lang="pt-BR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mental. </a:t>
            </a:r>
            <a:r>
              <a:rPr lang="pt-BR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qual é a sua fonte</a:t>
            </a:r>
            <a:r>
              <a:rPr lang="pt-BR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</a:p>
          <a:p>
            <a:pPr marL="285750" lvl="0" indent="-285750">
              <a:spcBef>
                <a:spcPts val="1000"/>
              </a:spcBef>
              <a:buClr>
                <a:srgbClr val="4394B1"/>
              </a:buClr>
              <a:buSzPts val="2400"/>
              <a:buFont typeface="Century Gothic"/>
              <a:buChar char="►"/>
            </a:pPr>
            <a:r>
              <a:rPr lang="pt-BR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Quais são as maneiras pelas quais mudamos (aumentamos ou diminuímos) nossa energia física e mental durante uma crise</a:t>
            </a:r>
            <a:r>
              <a:rPr lang="pt-BR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</a:p>
          <a:p>
            <a:pPr marL="285750" lvl="0" indent="-285750">
              <a:spcBef>
                <a:spcPts val="1000"/>
              </a:spcBef>
              <a:buClr>
                <a:srgbClr val="4394B1"/>
              </a:buClr>
              <a:buSzPts val="2400"/>
              <a:buFont typeface="Century Gothic"/>
              <a:buChar char="►"/>
            </a:pPr>
            <a:r>
              <a:rPr lang="pt-BR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Todos nós estamos cientes do </a:t>
            </a:r>
            <a:r>
              <a:rPr lang="pt-BR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Medo </a:t>
            </a:r>
            <a:r>
              <a:rPr lang="pt-BR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 </a:t>
            </a:r>
            <a:r>
              <a:rPr lang="pt-BR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Pandemia</a:t>
            </a:r>
            <a:r>
              <a:rPr lang="pt-BR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O que você acha da Pandemia do Medo?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64" name="Google Shape;164;p2"/>
          <p:cNvCxnSpPr/>
          <p:nvPr/>
        </p:nvCxnSpPr>
        <p:spPr>
          <a:xfrm>
            <a:off x="533285" y="1117820"/>
            <a:ext cx="3190800" cy="0"/>
          </a:xfrm>
          <a:prstGeom prst="straightConnector1">
            <a:avLst/>
          </a:prstGeom>
          <a:noFill/>
          <a:ln w="9525" cap="flat" cmpd="sng">
            <a:solidFill>
              <a:srgbClr val="283888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"/>
          <p:cNvSpPr txBox="1"/>
          <p:nvPr/>
        </p:nvSpPr>
        <p:spPr>
          <a:xfrm>
            <a:off x="391866" y="370125"/>
            <a:ext cx="8500613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C00000"/>
              </a:buClr>
              <a:buSzPts val="4000"/>
            </a:pPr>
            <a:r>
              <a:rPr lang="pt-BR" sz="4000" b="1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Objetivo deste círculo de estudo</a:t>
            </a:r>
            <a:endParaRPr sz="4000" b="1" i="0" u="none" strike="noStrike" cap="none" dirty="0">
              <a:solidFill>
                <a:srgbClr val="C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3"/>
          <p:cNvSpPr txBox="1"/>
          <p:nvPr/>
        </p:nvSpPr>
        <p:spPr>
          <a:xfrm>
            <a:off x="391875" y="1204225"/>
            <a:ext cx="8402700" cy="44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ct val="200000"/>
              </a:lnSpc>
              <a:spcBef>
                <a:spcPts val="600"/>
              </a:spcBef>
            </a:pPr>
            <a:r>
              <a:rPr lang="pt-BR" sz="28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Melhor compreensão da </a:t>
            </a:r>
            <a:r>
              <a:rPr lang="pt-BR" sz="2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importância de gerenciar nossa energia física e mental diariamente e em tempos de crise.</a:t>
            </a:r>
            <a:endParaRPr sz="28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71" name="Google Shape;171;p3"/>
          <p:cNvCxnSpPr/>
          <p:nvPr/>
        </p:nvCxnSpPr>
        <p:spPr>
          <a:xfrm>
            <a:off x="533285" y="1117820"/>
            <a:ext cx="3190800" cy="0"/>
          </a:xfrm>
          <a:prstGeom prst="straightConnector1">
            <a:avLst/>
          </a:prstGeom>
          <a:noFill/>
          <a:ln w="9525" cap="flat" cmpd="sng">
            <a:solidFill>
              <a:srgbClr val="283888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6" name="Google Shape;176;p4"/>
          <p:cNvCxnSpPr/>
          <p:nvPr/>
        </p:nvCxnSpPr>
        <p:spPr>
          <a:xfrm>
            <a:off x="531937" y="1124564"/>
            <a:ext cx="3190800" cy="0"/>
          </a:xfrm>
          <a:prstGeom prst="straightConnector1">
            <a:avLst/>
          </a:prstGeom>
          <a:noFill/>
          <a:ln w="9525" cap="flat" cmpd="sng">
            <a:solidFill>
              <a:srgbClr val="283888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77" name="Google Shape;177;p4"/>
          <p:cNvSpPr txBox="1"/>
          <p:nvPr/>
        </p:nvSpPr>
        <p:spPr>
          <a:xfrm>
            <a:off x="390519" y="376869"/>
            <a:ext cx="8416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Century Gothic"/>
              <a:buNone/>
            </a:pPr>
            <a:r>
              <a:rPr lang="nl-NL" sz="4000" b="1" i="0" u="none" strike="noStrike" cap="none" dirty="0" smtClean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que é Energia Física?</a:t>
            </a: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4"/>
          <p:cNvSpPr txBox="1"/>
          <p:nvPr/>
        </p:nvSpPr>
        <p:spPr>
          <a:xfrm>
            <a:off x="390525" y="1240400"/>
            <a:ext cx="8215200" cy="47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47650">
              <a:lnSpc>
                <a:spcPct val="115000"/>
              </a:lnSpc>
              <a:spcAft>
                <a:spcPts val="600"/>
              </a:spcAft>
              <a:buClr>
                <a:srgbClr val="4394B1"/>
              </a:buClr>
              <a:buSzPts val="1800"/>
              <a:buFont typeface="Century Gothic"/>
              <a:buChar char="►"/>
            </a:pPr>
            <a:r>
              <a:rPr lang="pt-BR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Energia física é 'a força e vitalidade necessárias para a atividade física sustentada'</a:t>
            </a:r>
            <a:r>
              <a:rPr lang="nl-NL" sz="2400" b="0" i="0" u="none" strike="noStrike" cap="none" baseline="30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r>
              <a:rPr lang="nl-NL" sz="2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4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9" name="Google Shape;17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4822" y="2788839"/>
            <a:ext cx="3273714" cy="3273714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4"/>
          <p:cNvSpPr txBox="1"/>
          <p:nvPr/>
        </p:nvSpPr>
        <p:spPr>
          <a:xfrm>
            <a:off x="832023" y="7922771"/>
            <a:ext cx="22128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nl-NL" sz="9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This Photo</a:t>
            </a:r>
            <a:r>
              <a:rPr lang="nl-NL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by Unknown Author is licensed under </a:t>
            </a:r>
            <a:r>
              <a:rPr lang="nl-NL" sz="9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CC BY-SA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4"/>
          <p:cNvPicPr preferRelativeResize="0"/>
          <p:nvPr/>
        </p:nvPicPr>
        <p:blipFill rotWithShape="1">
          <a:blip r:embed="rId7">
            <a:alphaModFix/>
          </a:blip>
          <a:srcRect t="657"/>
          <a:stretch/>
        </p:blipFill>
        <p:spPr>
          <a:xfrm>
            <a:off x="5504688" y="2340864"/>
            <a:ext cx="2633472" cy="3745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6" name="Google Shape;186;p5"/>
          <p:cNvCxnSpPr/>
          <p:nvPr/>
        </p:nvCxnSpPr>
        <p:spPr>
          <a:xfrm>
            <a:off x="531937" y="1124564"/>
            <a:ext cx="3190800" cy="0"/>
          </a:xfrm>
          <a:prstGeom prst="straightConnector1">
            <a:avLst/>
          </a:prstGeom>
          <a:noFill/>
          <a:ln w="9525" cap="flat" cmpd="sng">
            <a:solidFill>
              <a:srgbClr val="283888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87" name="Google Shape;187;p5"/>
          <p:cNvSpPr txBox="1"/>
          <p:nvPr/>
        </p:nvSpPr>
        <p:spPr>
          <a:xfrm>
            <a:off x="390519" y="376869"/>
            <a:ext cx="8416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Century Gothic"/>
              <a:buNone/>
            </a:pPr>
            <a:r>
              <a:rPr lang="nl-NL" sz="3600" b="1" i="0" u="none" strike="noStrike" cap="none" dirty="0" smtClean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que gera energia no corpo?</a:t>
            </a: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5"/>
          <p:cNvSpPr txBox="1"/>
          <p:nvPr/>
        </p:nvSpPr>
        <p:spPr>
          <a:xfrm>
            <a:off x="390525" y="1240400"/>
            <a:ext cx="8215200" cy="47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47650">
              <a:lnSpc>
                <a:spcPct val="150000"/>
              </a:lnSpc>
              <a:buClr>
                <a:srgbClr val="4394B1"/>
              </a:buClr>
              <a:buSzPts val="1800"/>
              <a:buFont typeface="Century Gothic"/>
              <a:buChar char="►"/>
            </a:pPr>
            <a:r>
              <a:rPr lang="pt-BR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Duas fontes de energia para o corpo humano </a:t>
            </a:r>
            <a:r>
              <a:rPr lang="nl-NL" sz="24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sz="24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9" name="Google Shape;18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18688" y="2248133"/>
            <a:ext cx="2706624" cy="3715046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5"/>
          <p:cNvSpPr txBox="1"/>
          <p:nvPr/>
        </p:nvSpPr>
        <p:spPr>
          <a:xfrm>
            <a:off x="1649000" y="2782675"/>
            <a:ext cx="1569600" cy="80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nl-NL" sz="24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Externa: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nl-NL" sz="24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Alimento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1" name="Google Shape;191;p5"/>
          <p:cNvCxnSpPr>
            <a:stCxn id="190" idx="3"/>
          </p:cNvCxnSpPr>
          <p:nvPr/>
        </p:nvCxnSpPr>
        <p:spPr>
          <a:xfrm>
            <a:off x="3218600" y="3186775"/>
            <a:ext cx="1353300" cy="0"/>
          </a:xfrm>
          <a:prstGeom prst="straightConnector1">
            <a:avLst/>
          </a:prstGeom>
          <a:noFill/>
          <a:ln w="57150" cap="flat" cmpd="sng">
            <a:solidFill>
              <a:srgbClr val="4472C4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92" name="Google Shape;192;p5"/>
          <p:cNvSpPr/>
          <p:nvPr/>
        </p:nvSpPr>
        <p:spPr>
          <a:xfrm>
            <a:off x="2312919" y="3994975"/>
            <a:ext cx="45720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Interna: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Atma</a:t>
            </a:r>
            <a:endParaRPr sz="24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(Alma)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7" name="Google Shape;197;p6"/>
          <p:cNvCxnSpPr/>
          <p:nvPr/>
        </p:nvCxnSpPr>
        <p:spPr>
          <a:xfrm>
            <a:off x="534562" y="1422064"/>
            <a:ext cx="3190800" cy="0"/>
          </a:xfrm>
          <a:prstGeom prst="straightConnector1">
            <a:avLst/>
          </a:prstGeom>
          <a:noFill/>
          <a:ln w="9525" cap="flat" cmpd="sng">
            <a:solidFill>
              <a:srgbClr val="283888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98" name="Google Shape;198;p6"/>
          <p:cNvSpPr txBox="1"/>
          <p:nvPr/>
        </p:nvSpPr>
        <p:spPr>
          <a:xfrm>
            <a:off x="390524" y="224475"/>
            <a:ext cx="8573963" cy="11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C00000"/>
              </a:buClr>
              <a:buSzPts val="4000"/>
            </a:pPr>
            <a:r>
              <a:rPr lang="pt-BR" sz="3200" b="1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Qual é o papel dos alimentos </a:t>
            </a:r>
            <a:r>
              <a:rPr lang="pt-BR" sz="3200" b="1" dirty="0" smtClean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 geração </a:t>
            </a:r>
            <a:r>
              <a:rPr lang="pt-BR" sz="3200" b="1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energia física?</a:t>
            </a: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" name="Google Shape;199;p6"/>
          <p:cNvGrpSpPr/>
          <p:nvPr/>
        </p:nvGrpSpPr>
        <p:grpSpPr>
          <a:xfrm>
            <a:off x="2353684" y="822139"/>
            <a:ext cx="5501735" cy="5310666"/>
            <a:chOff x="960685" y="16107"/>
            <a:chExt cx="4174622" cy="4031784"/>
          </a:xfrm>
        </p:grpSpPr>
        <p:sp>
          <p:nvSpPr>
            <p:cNvPr id="200" name="Google Shape;200;p6"/>
            <p:cNvSpPr/>
            <p:nvPr/>
          </p:nvSpPr>
          <p:spPr>
            <a:xfrm rot="5400000">
              <a:off x="2921999" y="1300253"/>
              <a:ext cx="252000" cy="36000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6"/>
            <p:cNvSpPr txBox="1"/>
            <p:nvPr/>
          </p:nvSpPr>
          <p:spPr>
            <a:xfrm rot="5400000">
              <a:off x="2959799" y="1334453"/>
              <a:ext cx="176400" cy="2160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2419845" y="16107"/>
              <a:ext cx="1256309" cy="1256309"/>
            </a:xfrm>
            <a:prstGeom prst="ellipse">
              <a:avLst/>
            </a:prstGeom>
            <a:solidFill>
              <a:schemeClr val="accent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6"/>
            <p:cNvSpPr txBox="1"/>
            <p:nvPr/>
          </p:nvSpPr>
          <p:spPr>
            <a:xfrm>
              <a:off x="2291249" y="259349"/>
              <a:ext cx="1513500" cy="71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nl-NL" sz="1400" b="1" i="0" u="none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extLst>
                    <a:ext uri="http://customooxmlschemas.google.com/">
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3"/>
                    </a:ext>
                  </a:extLst>
                </a:rPr>
                <a:t>CARBOIDRATO</a:t>
              </a:r>
              <a:r>
                <a:rPr lang="nl-NL" b="1" dirty="0" smtClean="0">
                  <a:solidFill>
                    <a:schemeClr val="lt1"/>
                  </a:solidFill>
                </a:rPr>
                <a:t>S</a:t>
              </a:r>
              <a:endParaRPr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6"/>
            <p:cNvSpPr/>
            <p:nvPr/>
          </p:nvSpPr>
          <p:spPr>
            <a:xfrm rot="9623138">
              <a:off x="3586077" y="1782734"/>
              <a:ext cx="252000" cy="36000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6"/>
            <p:cNvSpPr txBox="1"/>
            <p:nvPr/>
          </p:nvSpPr>
          <p:spPr>
            <a:xfrm rot="9623138">
              <a:off x="3659484" y="1842045"/>
              <a:ext cx="176400" cy="2160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3878998" y="1076244"/>
              <a:ext cx="1256309" cy="1256309"/>
            </a:xfrm>
            <a:prstGeom prst="ellipse">
              <a:avLst/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6"/>
            <p:cNvSpPr txBox="1"/>
            <p:nvPr/>
          </p:nvSpPr>
          <p:spPr>
            <a:xfrm>
              <a:off x="4062980" y="1260226"/>
              <a:ext cx="888345" cy="8883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500" tIns="16500" rIns="16500" bIns="165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nl-NL" sz="1400" b="1" i="0" u="none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PROTEÍNA</a:t>
              </a:r>
              <a:endParaRPr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6"/>
            <p:cNvSpPr/>
            <p:nvPr/>
          </p:nvSpPr>
          <p:spPr>
            <a:xfrm rot="-8040000">
              <a:off x="3332422" y="2563405"/>
              <a:ext cx="252000" cy="36000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6"/>
            <p:cNvSpPr txBox="1"/>
            <p:nvPr/>
          </p:nvSpPr>
          <p:spPr>
            <a:xfrm rot="-8040000">
              <a:off x="3396480" y="2662596"/>
              <a:ext cx="176400" cy="2160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3321651" y="2791582"/>
              <a:ext cx="1256309" cy="1256309"/>
            </a:xfrm>
            <a:prstGeom prst="ellipse">
              <a:avLst/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6"/>
            <p:cNvSpPr txBox="1"/>
            <p:nvPr/>
          </p:nvSpPr>
          <p:spPr>
            <a:xfrm>
              <a:off x="3505633" y="2975564"/>
              <a:ext cx="888345" cy="8883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500" tIns="16500" rIns="16500" bIns="165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nl-NL" b="1" dirty="0" smtClean="0">
                  <a:solidFill>
                    <a:schemeClr val="lt1"/>
                  </a:solidFill>
                </a:rPr>
                <a:t>GORDURA</a:t>
              </a:r>
              <a:endParaRPr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6"/>
            <p:cNvSpPr/>
            <p:nvPr/>
          </p:nvSpPr>
          <p:spPr>
            <a:xfrm rot="-3247136">
              <a:off x="2511576" y="2563405"/>
              <a:ext cx="252000" cy="36000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4372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6"/>
            <p:cNvSpPr txBox="1"/>
            <p:nvPr/>
          </p:nvSpPr>
          <p:spPr>
            <a:xfrm rot="7552864">
              <a:off x="2527221" y="2666032"/>
              <a:ext cx="176400" cy="2160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1518038" y="2791582"/>
              <a:ext cx="1256309" cy="1256309"/>
            </a:xfrm>
            <a:prstGeom prst="ellipse">
              <a:avLst/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6"/>
            <p:cNvSpPr txBox="1"/>
            <p:nvPr/>
          </p:nvSpPr>
          <p:spPr>
            <a:xfrm>
              <a:off x="1702020" y="2975564"/>
              <a:ext cx="888345" cy="8883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500" tIns="16500" rIns="16500" bIns="165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nl-NL" b="1" dirty="0" smtClean="0">
                  <a:solidFill>
                    <a:schemeClr val="lt1"/>
                  </a:solidFill>
                </a:rPr>
                <a:t>ÁGUA</a:t>
              </a:r>
              <a:endParaRPr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6"/>
            <p:cNvSpPr/>
            <p:nvPr/>
          </p:nvSpPr>
          <p:spPr>
            <a:xfrm rot="1349249">
              <a:off x="2257921" y="1782734"/>
              <a:ext cx="252000" cy="36000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6"/>
            <p:cNvSpPr txBox="1"/>
            <p:nvPr/>
          </p:nvSpPr>
          <p:spPr>
            <a:xfrm rot="-9450751">
              <a:off x="2260795" y="1840276"/>
              <a:ext cx="176400" cy="2160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960691" y="1076244"/>
              <a:ext cx="1256309" cy="1256309"/>
            </a:xfrm>
            <a:prstGeom prst="ellipse">
              <a:avLst/>
            </a:prstGeom>
            <a:solidFill>
              <a:schemeClr val="accent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6"/>
            <p:cNvSpPr txBox="1"/>
            <p:nvPr/>
          </p:nvSpPr>
          <p:spPr>
            <a:xfrm>
              <a:off x="960685" y="1260228"/>
              <a:ext cx="1238100" cy="8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500" tIns="16500" rIns="16500" bIns="165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nl-NL" sz="1400" b="1" i="0" u="none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extLst>
                    <a:ext uri="http://customooxmlschemas.google.com/">
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4"/>
                    </a:ext>
                  </a:extLst>
                </a:rPr>
                <a:t>FRUTA E VEGETAIS</a:t>
              </a:r>
              <a:endParaRPr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0" name="Google Shape;22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59250" y="2936084"/>
            <a:ext cx="1090610" cy="1315948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6"/>
          <p:cNvSpPr txBox="1"/>
          <p:nvPr/>
        </p:nvSpPr>
        <p:spPr>
          <a:xfrm>
            <a:off x="4541917" y="3074613"/>
            <a:ext cx="1170750" cy="117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500" tIns="16500" rIns="16500" bIns="165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nl-NL" sz="14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Corpo</a:t>
            </a:r>
            <a:endParaRPr sz="1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6" name="Google Shape;226;p7"/>
          <p:cNvCxnSpPr/>
          <p:nvPr/>
        </p:nvCxnSpPr>
        <p:spPr>
          <a:xfrm>
            <a:off x="531937" y="1124564"/>
            <a:ext cx="3190800" cy="0"/>
          </a:xfrm>
          <a:prstGeom prst="straightConnector1">
            <a:avLst/>
          </a:prstGeom>
          <a:noFill/>
          <a:ln w="9525" cap="flat" cmpd="sng">
            <a:solidFill>
              <a:srgbClr val="283888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27" name="Google Shape;227;p7"/>
          <p:cNvSpPr txBox="1"/>
          <p:nvPr/>
        </p:nvSpPr>
        <p:spPr>
          <a:xfrm>
            <a:off x="390519" y="376869"/>
            <a:ext cx="8416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C00000"/>
              </a:buClr>
              <a:buSzPts val="4000"/>
            </a:pPr>
            <a:r>
              <a:rPr lang="pt-BR" sz="4000" b="1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chave para uma boa saúde</a:t>
            </a: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8" name="Google Shape;228;p7"/>
          <p:cNvGrpSpPr/>
          <p:nvPr/>
        </p:nvGrpSpPr>
        <p:grpSpPr>
          <a:xfrm>
            <a:off x="184810" y="1481210"/>
            <a:ext cx="3885019" cy="4236828"/>
            <a:chOff x="1214174" y="211287"/>
            <a:chExt cx="3794705" cy="3852713"/>
          </a:xfrm>
        </p:grpSpPr>
        <p:sp>
          <p:nvSpPr>
            <p:cNvPr id="229" name="Google Shape;229;p7"/>
            <p:cNvSpPr/>
            <p:nvPr/>
          </p:nvSpPr>
          <p:spPr>
            <a:xfrm>
              <a:off x="1259850" y="211333"/>
              <a:ext cx="1463100" cy="601500"/>
            </a:xfrm>
            <a:prstGeom prst="roundRect">
              <a:avLst>
                <a:gd name="adj" fmla="val 10000"/>
              </a:avLst>
            </a:prstGeom>
            <a:solidFill>
              <a:srgbClr val="F7D5CB">
                <a:alpha val="89411"/>
              </a:srgbClr>
            </a:solidFill>
            <a:ln w="25400" cap="flat" cmpd="sng">
              <a:solidFill>
                <a:srgbClr val="F7D5CB">
                  <a:alpha val="89411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7"/>
            <p:cNvSpPr txBox="1"/>
            <p:nvPr/>
          </p:nvSpPr>
          <p:spPr>
            <a:xfrm>
              <a:off x="1283657" y="285669"/>
              <a:ext cx="1415400" cy="40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nl-NL" sz="3000" b="0" i="0" u="none" strike="noStrike" cap="none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Menos</a:t>
              </a:r>
              <a:endParaRPr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3373116" y="211287"/>
              <a:ext cx="1463100" cy="601500"/>
            </a:xfrm>
            <a:prstGeom prst="roundRect">
              <a:avLst>
                <a:gd name="adj" fmla="val 10000"/>
              </a:avLst>
            </a:prstGeom>
            <a:solidFill>
              <a:srgbClr val="E0E0E0">
                <a:alpha val="89411"/>
              </a:srgbClr>
            </a:solidFill>
            <a:ln w="25400" cap="flat" cmpd="sng">
              <a:solidFill>
                <a:srgbClr val="E0E0E0">
                  <a:alpha val="89411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7"/>
            <p:cNvSpPr txBox="1"/>
            <p:nvPr/>
          </p:nvSpPr>
          <p:spPr>
            <a:xfrm>
              <a:off x="3396923" y="285670"/>
              <a:ext cx="1415400" cy="40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nl-NL" sz="3000" b="0" i="0" u="none" strike="noStrike" cap="none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Mais</a:t>
              </a:r>
              <a:endParaRPr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2743200" y="3454400"/>
              <a:ext cx="609600" cy="609600"/>
            </a:xfrm>
            <a:prstGeom prst="triangle">
              <a:avLst>
                <a:gd name="adj" fmla="val 50000"/>
              </a:avLst>
            </a:prstGeom>
            <a:solidFill>
              <a:srgbClr val="FFE8CA">
                <a:alpha val="89411"/>
              </a:srgbClr>
            </a:solidFill>
            <a:ln w="25400" cap="flat" cmpd="sng">
              <a:solidFill>
                <a:srgbClr val="FFE8CA">
                  <a:alpha val="89411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7"/>
            <p:cNvSpPr/>
            <p:nvPr/>
          </p:nvSpPr>
          <p:spPr>
            <a:xfrm rot="240000">
              <a:off x="1218641" y="3193179"/>
              <a:ext cx="3658717" cy="255842"/>
            </a:xfrm>
            <a:prstGeom prst="rect">
              <a:avLst/>
            </a:prstGeom>
            <a:solidFill>
              <a:srgbClr val="CCD3EA">
                <a:alpha val="89411"/>
              </a:srgbClr>
            </a:solidFill>
            <a:ln w="25400" cap="flat" cmpd="sng">
              <a:solidFill>
                <a:srgbClr val="CCD3EA">
                  <a:alpha val="89411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 rot="240000">
              <a:off x="3419319" y="2732269"/>
              <a:ext cx="1451920" cy="501412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7"/>
            <p:cNvSpPr txBox="1"/>
            <p:nvPr/>
          </p:nvSpPr>
          <p:spPr>
            <a:xfrm rot="240000">
              <a:off x="3443796" y="2756746"/>
              <a:ext cx="1402966" cy="4524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300"/>
              </a:pPr>
              <a:r>
                <a:rPr lang="nl-NL" sz="1300" dirty="0">
                  <a:solidFill>
                    <a:schemeClr val="lt1"/>
                  </a:solidFill>
                </a:rPr>
                <a:t>Carboidratos complexos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7"/>
            <p:cNvSpPr/>
            <p:nvPr/>
          </p:nvSpPr>
          <p:spPr>
            <a:xfrm rot="240000">
              <a:off x="3459959" y="2195821"/>
              <a:ext cx="1451920" cy="501412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7"/>
            <p:cNvSpPr txBox="1"/>
            <p:nvPr/>
          </p:nvSpPr>
          <p:spPr>
            <a:xfrm rot="240000">
              <a:off x="3484436" y="2220298"/>
              <a:ext cx="1402966" cy="4524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nl-NL" sz="1300" b="0" i="0" u="none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Vegetais verdes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7"/>
            <p:cNvSpPr/>
            <p:nvPr/>
          </p:nvSpPr>
          <p:spPr>
            <a:xfrm rot="240000">
              <a:off x="3500599" y="1659373"/>
              <a:ext cx="1451920" cy="501412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7"/>
            <p:cNvSpPr txBox="1"/>
            <p:nvPr/>
          </p:nvSpPr>
          <p:spPr>
            <a:xfrm rot="240000">
              <a:off x="3525076" y="1683850"/>
              <a:ext cx="1402966" cy="4524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300"/>
              </a:pPr>
              <a:r>
                <a:rPr lang="nl-NL" sz="1300" dirty="0">
                  <a:solidFill>
                    <a:schemeClr val="lt1"/>
                  </a:solidFill>
                </a:rPr>
                <a:t>Gorduras saudáveis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7"/>
            <p:cNvSpPr/>
            <p:nvPr/>
          </p:nvSpPr>
          <p:spPr>
            <a:xfrm rot="240000">
              <a:off x="3541239" y="1122925"/>
              <a:ext cx="1451920" cy="501412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7"/>
            <p:cNvSpPr txBox="1"/>
            <p:nvPr/>
          </p:nvSpPr>
          <p:spPr>
            <a:xfrm rot="240000">
              <a:off x="3565716" y="1147402"/>
              <a:ext cx="1402966" cy="4524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300"/>
              </a:pPr>
              <a:r>
                <a:rPr lang="nl-NL" sz="1300" dirty="0">
                  <a:solidFill>
                    <a:schemeClr val="lt1"/>
                  </a:solidFill>
                </a:rPr>
                <a:t>Proteínas de </a:t>
              </a:r>
              <a:r>
                <a:rPr lang="nl-NL" sz="1300" dirty="0" smtClean="0">
                  <a:solidFill>
                    <a:schemeClr val="lt1"/>
                  </a:solidFill>
                </a:rPr>
                <a:t>origem </a:t>
              </a:r>
              <a:r>
                <a:rPr lang="nl-NL" sz="1300" dirty="0">
                  <a:solidFill>
                    <a:schemeClr val="lt1"/>
                  </a:solidFill>
                </a:rPr>
                <a:t>vegetal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7"/>
            <p:cNvSpPr/>
            <p:nvPr/>
          </p:nvSpPr>
          <p:spPr>
            <a:xfrm rot="240000">
              <a:off x="1306039" y="2585965"/>
              <a:ext cx="1451920" cy="501412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7"/>
            <p:cNvSpPr txBox="1"/>
            <p:nvPr/>
          </p:nvSpPr>
          <p:spPr>
            <a:xfrm rot="240000">
              <a:off x="1330516" y="2610442"/>
              <a:ext cx="1402966" cy="4524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300"/>
              </a:pPr>
              <a:r>
                <a:rPr lang="nl-NL" sz="1300" dirty="0">
                  <a:solidFill>
                    <a:schemeClr val="lt1"/>
                  </a:solidFill>
                </a:rPr>
                <a:t>Comidas açucaradas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7"/>
            <p:cNvSpPr/>
            <p:nvPr/>
          </p:nvSpPr>
          <p:spPr>
            <a:xfrm rot="240000">
              <a:off x="1346679" y="2049517"/>
              <a:ext cx="1451920" cy="501412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7"/>
            <p:cNvSpPr txBox="1"/>
            <p:nvPr/>
          </p:nvSpPr>
          <p:spPr>
            <a:xfrm rot="240000">
              <a:off x="1371156" y="2073994"/>
              <a:ext cx="1402966" cy="4524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300"/>
              </a:pPr>
              <a:r>
                <a:rPr lang="nl-NL" sz="1300" dirty="0">
                  <a:solidFill>
                    <a:schemeClr val="lt1"/>
                  </a:solidFill>
                </a:rPr>
                <a:t>Carboidratos refinados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" name="Google Shape;247;p7"/>
          <p:cNvGrpSpPr/>
          <p:nvPr/>
        </p:nvGrpSpPr>
        <p:grpSpPr>
          <a:xfrm>
            <a:off x="4012651" y="1646201"/>
            <a:ext cx="4963269" cy="4337199"/>
            <a:chOff x="156" y="85"/>
            <a:chExt cx="3724500" cy="2850795"/>
          </a:xfrm>
        </p:grpSpPr>
        <p:sp>
          <p:nvSpPr>
            <p:cNvPr id="248" name="Google Shape;248;p7"/>
            <p:cNvSpPr/>
            <p:nvPr/>
          </p:nvSpPr>
          <p:spPr>
            <a:xfrm rot="10800000">
              <a:off x="156" y="85"/>
              <a:ext cx="3724500" cy="828600"/>
            </a:xfrm>
            <a:prstGeom prst="trapezoid">
              <a:avLst>
                <a:gd name="adj" fmla="val 61596"/>
              </a:avLst>
            </a:prstGeom>
            <a:solidFill>
              <a:schemeClr val="accent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7"/>
            <p:cNvSpPr txBox="1"/>
            <p:nvPr/>
          </p:nvSpPr>
          <p:spPr>
            <a:xfrm>
              <a:off x="380629" y="95777"/>
              <a:ext cx="2989500" cy="73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550" tIns="35550" rIns="35550" bIns="3555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pt-BR" sz="1800" b="0" i="1" u="none" strike="noStrike" cap="none" dirty="0" err="1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Sátvico</a:t>
              </a:r>
              <a:endParaRPr sz="1800" b="0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lvl="0" algn="ctr">
                <a:spcAft>
                  <a:spcPts val="500"/>
                </a:spcAft>
                <a:buSzPts val="1400"/>
              </a:pPr>
              <a:r>
                <a:rPr lang="pt-BR" dirty="0">
                  <a:solidFill>
                    <a:schemeClr val="dk1"/>
                  </a:solidFill>
                </a:rPr>
                <a:t>alimento que é capaz de fortalecer a mente e também o corpo</a:t>
              </a: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7"/>
            <p:cNvSpPr/>
            <p:nvPr/>
          </p:nvSpPr>
          <p:spPr>
            <a:xfrm rot="10800000">
              <a:off x="574852" y="831508"/>
              <a:ext cx="2586900" cy="893400"/>
            </a:xfrm>
            <a:prstGeom prst="trapezoid">
              <a:avLst>
                <a:gd name="adj" fmla="val 61596"/>
              </a:avLst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7"/>
            <p:cNvSpPr txBox="1"/>
            <p:nvPr/>
          </p:nvSpPr>
          <p:spPr>
            <a:xfrm>
              <a:off x="1055306" y="982944"/>
              <a:ext cx="1614000" cy="82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550" tIns="35550" rIns="35550" bIns="3555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pt-BR" sz="1800" b="0" i="1" u="none" strike="noStrike" cap="none" dirty="0" err="1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Rajásico</a:t>
              </a:r>
              <a:endParaRPr sz="1800" b="0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lvl="0" algn="ctr">
                <a:spcAft>
                  <a:spcPts val="500"/>
                </a:spcAft>
                <a:buSzPts val="1400"/>
              </a:pPr>
              <a:r>
                <a:rPr lang="pt-BR" dirty="0">
                  <a:solidFill>
                    <a:schemeClr val="dk1"/>
                  </a:solidFill>
                </a:rPr>
                <a:t>comida que excita e intoxica</a:t>
              </a: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7"/>
            <p:cNvSpPr/>
            <p:nvPr/>
          </p:nvSpPr>
          <p:spPr>
            <a:xfrm rot="10800000">
              <a:off x="1223073" y="1739080"/>
              <a:ext cx="1308900" cy="1111800"/>
            </a:xfrm>
            <a:prstGeom prst="trapezoid">
              <a:avLst>
                <a:gd name="adj" fmla="val 61596"/>
              </a:avLst>
            </a:prstGeom>
            <a:solidFill>
              <a:srgbClr val="FF0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7"/>
            <p:cNvSpPr txBox="1"/>
            <p:nvPr/>
          </p:nvSpPr>
          <p:spPr>
            <a:xfrm>
              <a:off x="1446577" y="1750470"/>
              <a:ext cx="888372" cy="96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550" tIns="35550" rIns="35550" bIns="3555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lang="pt-BR" sz="1800" b="0" i="1" u="none" strike="noStrike" cap="none" dirty="0" err="1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Tamásico</a:t>
              </a:r>
              <a:endParaRPr sz="1800" b="0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lvl="0" algn="ctr">
                <a:spcAft>
                  <a:spcPts val="500"/>
                </a:spcAft>
                <a:buSzPts val="1400"/>
              </a:pPr>
              <a:r>
                <a:rPr lang="nl-NL" dirty="0">
                  <a:solidFill>
                    <a:schemeClr val="dk1"/>
                  </a:solidFill>
                </a:rPr>
                <a:t>comida que promove embotamento</a:t>
              </a: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4" name="Google Shape;254;p7"/>
          <p:cNvSpPr txBox="1"/>
          <p:nvPr/>
        </p:nvSpPr>
        <p:spPr>
          <a:xfrm>
            <a:off x="184132" y="5733256"/>
            <a:ext cx="5157306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000"/>
            </a:pPr>
            <a:r>
              <a:rPr lang="pt-BR" sz="2000" b="1" dirty="0">
                <a:latin typeface="Century Gothic"/>
                <a:ea typeface="Century Gothic"/>
                <a:cs typeface="Century Gothic"/>
                <a:sym typeface="Century Gothic"/>
              </a:rPr>
              <a:t>Coma refeições menores </a:t>
            </a:r>
            <a:r>
              <a:rPr lang="pt-BR" sz="20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e frequentes</a:t>
            </a:r>
            <a:endParaRPr sz="2000" b="1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7"/>
          <p:cNvSpPr txBox="1"/>
          <p:nvPr/>
        </p:nvSpPr>
        <p:spPr>
          <a:xfrm>
            <a:off x="4156700" y="1005575"/>
            <a:ext cx="4675200" cy="6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SzPts val="1800"/>
            </a:pPr>
            <a:r>
              <a:rPr lang="nl-NL" sz="1800" b="1" dirty="0">
                <a:latin typeface="Century Gothic"/>
                <a:ea typeface="Century Gothic"/>
                <a:cs typeface="Century Gothic"/>
                <a:sym typeface="Century Gothic"/>
              </a:rPr>
              <a:t>Comida baseada </a:t>
            </a:r>
            <a:r>
              <a:rPr lang="nl-NL" sz="18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nos três (3</a:t>
            </a:r>
            <a:r>
              <a:rPr lang="nl-NL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r>
              <a:rPr lang="nl-NL" sz="1800" b="1" i="1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gunas</a:t>
            </a:r>
            <a:r>
              <a:rPr lang="nl-NL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nl-NL" sz="1800" b="1" i="0" u="none" strike="noStrike" cap="none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(atributos, qualidades)</a:t>
            </a:r>
            <a:endParaRPr sz="1800" b="1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0" name="Google Shape;260;p8"/>
          <p:cNvCxnSpPr/>
          <p:nvPr/>
        </p:nvCxnSpPr>
        <p:spPr>
          <a:xfrm>
            <a:off x="531937" y="1124564"/>
            <a:ext cx="3190800" cy="0"/>
          </a:xfrm>
          <a:prstGeom prst="straightConnector1">
            <a:avLst/>
          </a:prstGeom>
          <a:noFill/>
          <a:ln w="9525" cap="flat" cmpd="sng">
            <a:solidFill>
              <a:srgbClr val="283888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1" name="Google Shape;261;p8"/>
          <p:cNvSpPr txBox="1"/>
          <p:nvPr/>
        </p:nvSpPr>
        <p:spPr>
          <a:xfrm>
            <a:off x="270084" y="376875"/>
            <a:ext cx="8753475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rgbClr val="C00000"/>
              </a:buClr>
              <a:buSzPts val="4000"/>
            </a:pPr>
            <a:r>
              <a:rPr lang="pt-BR" sz="3600" b="1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Fatores que impactam a energia física</a:t>
            </a: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8"/>
          <p:cNvSpPr txBox="1"/>
          <p:nvPr/>
        </p:nvSpPr>
        <p:spPr>
          <a:xfrm>
            <a:off x="390525" y="1652375"/>
            <a:ext cx="8215200" cy="43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3" name="Google Shape;26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18688" y="1790933"/>
            <a:ext cx="2706624" cy="3715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2109" y="1831424"/>
            <a:ext cx="2369832" cy="1492354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8"/>
          <p:cNvSpPr txBox="1"/>
          <p:nvPr/>
        </p:nvSpPr>
        <p:spPr>
          <a:xfrm>
            <a:off x="481642" y="3271446"/>
            <a:ext cx="273709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nl-NL" sz="2400" b="1" i="0" u="none" strike="noStrike" cap="none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Dormir</a:t>
            </a: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6" name="Google Shape;266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93491" y="1704774"/>
            <a:ext cx="2438400" cy="1566672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8"/>
          <p:cNvSpPr txBox="1"/>
          <p:nvPr/>
        </p:nvSpPr>
        <p:spPr>
          <a:xfrm>
            <a:off x="6193491" y="3263873"/>
            <a:ext cx="210312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nl-NL" sz="2400" b="1" i="0" u="none" strike="noStrike" cap="none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Exercício</a:t>
            </a: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Google Shape;268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1641" y="4033790"/>
            <a:ext cx="2400300" cy="1499616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8"/>
          <p:cNvSpPr txBox="1"/>
          <p:nvPr/>
        </p:nvSpPr>
        <p:spPr>
          <a:xfrm>
            <a:off x="481641" y="5526972"/>
            <a:ext cx="2400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nl-NL" sz="2400" b="1" i="0" u="none" strike="noStrike" cap="none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Doença</a:t>
            </a: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03159" y="4038344"/>
            <a:ext cx="2219063" cy="1495062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8"/>
          <p:cNvSpPr txBox="1"/>
          <p:nvPr/>
        </p:nvSpPr>
        <p:spPr>
          <a:xfrm>
            <a:off x="6303159" y="5524538"/>
            <a:ext cx="2720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400"/>
            </a:pPr>
            <a:r>
              <a:rPr lang="nl-NL" sz="2400" b="1" dirty="0">
                <a:latin typeface="Century Gothic"/>
                <a:ea typeface="Century Gothic"/>
                <a:cs typeface="Century Gothic"/>
                <a:sym typeface="Century Gothic"/>
              </a:rPr>
              <a:t>Meio Ambiente</a:t>
            </a:r>
            <a:endParaRPr sz="2400" b="1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2" name="Google Shape;272;p8"/>
          <p:cNvSpPr txBox="1"/>
          <p:nvPr/>
        </p:nvSpPr>
        <p:spPr>
          <a:xfrm>
            <a:off x="6193500" y="3015975"/>
            <a:ext cx="2103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nl-NL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 El mundo es un balon Blog</a:t>
            </a:r>
            <a:endParaRPr sz="8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8"/>
          <p:cNvSpPr txBox="1"/>
          <p:nvPr/>
        </p:nvSpPr>
        <p:spPr>
          <a:xfrm>
            <a:off x="531925" y="3015975"/>
            <a:ext cx="2103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nl-NL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 Cartim</a:t>
            </a:r>
            <a:endParaRPr sz="8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8"/>
          <p:cNvSpPr txBox="1"/>
          <p:nvPr/>
        </p:nvSpPr>
        <p:spPr>
          <a:xfrm>
            <a:off x="481650" y="5225600"/>
            <a:ext cx="2103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nl-NL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 Naturopataonline</a:t>
            </a:r>
            <a:endParaRPr sz="8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8"/>
          <p:cNvSpPr txBox="1"/>
          <p:nvPr/>
        </p:nvSpPr>
        <p:spPr>
          <a:xfrm>
            <a:off x="6284988" y="5225600"/>
            <a:ext cx="2103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nl-NL" sz="800" b="0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Source: HQH Consultora</a:t>
            </a:r>
            <a:endParaRPr sz="800" b="0" i="1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0" name="Google Shape;280;p9"/>
          <p:cNvCxnSpPr/>
          <p:nvPr/>
        </p:nvCxnSpPr>
        <p:spPr>
          <a:xfrm>
            <a:off x="531937" y="1124564"/>
            <a:ext cx="3190800" cy="0"/>
          </a:xfrm>
          <a:prstGeom prst="straightConnector1">
            <a:avLst/>
          </a:prstGeom>
          <a:noFill/>
          <a:ln w="9525" cap="flat" cmpd="sng">
            <a:solidFill>
              <a:srgbClr val="283888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81" name="Google Shape;281;p9"/>
          <p:cNvSpPr txBox="1"/>
          <p:nvPr/>
        </p:nvSpPr>
        <p:spPr>
          <a:xfrm>
            <a:off x="390525" y="376875"/>
            <a:ext cx="8633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pt-BR" sz="3600" b="1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que é energia mental (mente)?</a:t>
            </a: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2" name="Google Shape;282;p9"/>
          <p:cNvGrpSpPr/>
          <p:nvPr/>
        </p:nvGrpSpPr>
        <p:grpSpPr>
          <a:xfrm>
            <a:off x="1790651" y="980725"/>
            <a:ext cx="5562697" cy="5161394"/>
            <a:chOff x="1885393" y="1075889"/>
            <a:chExt cx="5161455" cy="5010911"/>
          </a:xfrm>
        </p:grpSpPr>
        <p:sp>
          <p:nvSpPr>
            <p:cNvPr id="283" name="Google Shape;283;p9"/>
            <p:cNvSpPr/>
            <p:nvPr/>
          </p:nvSpPr>
          <p:spPr>
            <a:xfrm>
              <a:off x="4098320" y="3354550"/>
              <a:ext cx="849000" cy="932100"/>
            </a:xfrm>
            <a:prstGeom prst="ellipse">
              <a:avLst/>
            </a:prstGeom>
            <a:solidFill>
              <a:srgbClr val="3A3838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9"/>
            <p:cNvSpPr txBox="1"/>
            <p:nvPr/>
          </p:nvSpPr>
          <p:spPr>
            <a:xfrm>
              <a:off x="4130119" y="3359753"/>
              <a:ext cx="803700" cy="93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nl-NL" sz="1800" b="1" i="0" u="none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EnergiaMental</a:t>
              </a:r>
              <a:endParaRPr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9"/>
            <p:cNvSpPr/>
            <p:nvPr/>
          </p:nvSpPr>
          <p:spPr>
            <a:xfrm rot="-5400000">
              <a:off x="4278611" y="2861177"/>
              <a:ext cx="434700" cy="4668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9"/>
            <p:cNvSpPr/>
            <p:nvPr/>
          </p:nvSpPr>
          <p:spPr>
            <a:xfrm>
              <a:off x="3698439" y="1075889"/>
              <a:ext cx="1698900" cy="1805100"/>
            </a:xfrm>
            <a:prstGeom prst="ellipse">
              <a:avLst/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9"/>
            <p:cNvSpPr txBox="1"/>
            <p:nvPr/>
          </p:nvSpPr>
          <p:spPr>
            <a:xfrm>
              <a:off x="3867141" y="1423560"/>
              <a:ext cx="1316700" cy="108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400"/>
              </a:pPr>
              <a:r>
                <a:rPr lang="pt-BR" sz="1600" b="1" dirty="0">
                  <a:solidFill>
                    <a:schemeClr val="dk1"/>
                  </a:solidFill>
                </a:rPr>
                <a:t>Capacidade de </a:t>
              </a:r>
              <a:r>
                <a:rPr lang="pt-BR" sz="1600" b="1" dirty="0" smtClean="0">
                  <a:solidFill>
                    <a:schemeClr val="dk1"/>
                  </a:solidFill>
                </a:rPr>
                <a:t>focar </a:t>
              </a:r>
              <a:r>
                <a:rPr lang="pt-BR" sz="1600" b="1" dirty="0">
                  <a:solidFill>
                    <a:schemeClr val="dk1"/>
                  </a:solidFill>
                </a:rPr>
                <a:t>a atenção</a:t>
              </a:r>
              <a:endParaRPr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9"/>
            <p:cNvSpPr/>
            <p:nvPr/>
          </p:nvSpPr>
          <p:spPr>
            <a:xfrm rot="-1062164">
              <a:off x="4935328" y="3288905"/>
              <a:ext cx="452844" cy="45916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85F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9"/>
            <p:cNvSpPr/>
            <p:nvPr/>
          </p:nvSpPr>
          <p:spPr>
            <a:xfrm>
              <a:off x="5347948" y="2380065"/>
              <a:ext cx="1698900" cy="1738800"/>
            </a:xfrm>
            <a:prstGeom prst="ellipse">
              <a:avLst/>
            </a:prstGeom>
            <a:solidFill>
              <a:srgbClr val="85F01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9"/>
            <p:cNvSpPr txBox="1"/>
            <p:nvPr/>
          </p:nvSpPr>
          <p:spPr>
            <a:xfrm>
              <a:off x="5504450" y="2758170"/>
              <a:ext cx="1431300" cy="93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500" tIns="16500" rIns="16500" bIns="1650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300"/>
              </a:pPr>
              <a:r>
                <a:rPr lang="nl-NL" sz="1600" b="1" dirty="0">
                  <a:solidFill>
                    <a:schemeClr val="dk1"/>
                  </a:solidFill>
                </a:rPr>
                <a:t>Capacidade de evitar distrações</a:t>
              </a:r>
              <a:endParaRPr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9"/>
            <p:cNvSpPr/>
            <p:nvPr/>
          </p:nvSpPr>
          <p:spPr>
            <a:xfrm rot="3210214">
              <a:off x="4869285" y="4059887"/>
              <a:ext cx="441849" cy="46393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21E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9"/>
            <p:cNvSpPr/>
            <p:nvPr/>
          </p:nvSpPr>
          <p:spPr>
            <a:xfrm>
              <a:off x="4921666" y="4286527"/>
              <a:ext cx="1698900" cy="1738800"/>
            </a:xfrm>
            <a:prstGeom prst="ellipse">
              <a:avLst/>
            </a:prstGeom>
            <a:solidFill>
              <a:srgbClr val="21E14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9"/>
            <p:cNvSpPr txBox="1"/>
            <p:nvPr/>
          </p:nvSpPr>
          <p:spPr>
            <a:xfrm>
              <a:off x="5114399" y="4613257"/>
              <a:ext cx="1301100" cy="108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400"/>
              </a:pPr>
              <a:r>
                <a:rPr lang="pt-BR" sz="1600" b="1" dirty="0">
                  <a:solidFill>
                    <a:schemeClr val="dk1"/>
                  </a:solidFill>
                </a:rPr>
                <a:t>Capacidade de persistir na busca de uma solução</a:t>
              </a:r>
              <a:endParaRPr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9"/>
            <p:cNvSpPr/>
            <p:nvPr/>
          </p:nvSpPr>
          <p:spPr>
            <a:xfrm rot="7589786">
              <a:off x="3859866" y="4121267"/>
              <a:ext cx="441849" cy="46393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31D2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9"/>
            <p:cNvSpPr/>
            <p:nvPr/>
          </p:nvSpPr>
          <p:spPr>
            <a:xfrm>
              <a:off x="2431066" y="4348000"/>
              <a:ext cx="1776300" cy="1738800"/>
            </a:xfrm>
            <a:prstGeom prst="ellipse">
              <a:avLst/>
            </a:prstGeom>
            <a:solidFill>
              <a:srgbClr val="31D2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9"/>
            <p:cNvSpPr txBox="1"/>
            <p:nvPr/>
          </p:nvSpPr>
          <p:spPr>
            <a:xfrm>
              <a:off x="2500233" y="4587024"/>
              <a:ext cx="1678850" cy="139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100"/>
              </a:pPr>
              <a:r>
                <a:rPr lang="pt-BR" sz="1600" b="1" dirty="0">
                  <a:solidFill>
                    <a:schemeClr val="dk1"/>
                  </a:solidFill>
                </a:rPr>
                <a:t>Capacidade de persistir por longos períodos ao pensar produtivamente sobre um problema</a:t>
              </a:r>
              <a:endParaRPr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9"/>
            <p:cNvSpPr/>
            <p:nvPr/>
          </p:nvSpPr>
          <p:spPr>
            <a:xfrm rot="-9737836">
              <a:off x="3603820" y="3288819"/>
              <a:ext cx="452844" cy="45916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4371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9"/>
            <p:cNvSpPr/>
            <p:nvPr/>
          </p:nvSpPr>
          <p:spPr>
            <a:xfrm>
              <a:off x="1885393" y="2294286"/>
              <a:ext cx="1776300" cy="1805100"/>
            </a:xfrm>
            <a:prstGeom prst="ellipse">
              <a:avLst/>
            </a:prstGeom>
            <a:solidFill>
              <a:srgbClr val="4371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9"/>
            <p:cNvSpPr txBox="1"/>
            <p:nvPr/>
          </p:nvSpPr>
          <p:spPr>
            <a:xfrm>
              <a:off x="2048930" y="2525206"/>
              <a:ext cx="1462144" cy="148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200"/>
              </a:pPr>
              <a:r>
                <a:rPr lang="pt-BR" sz="1600" b="1" dirty="0">
                  <a:solidFill>
                    <a:schemeClr val="lt1"/>
                  </a:solidFill>
                </a:rPr>
                <a:t>Poder de ouvir, compreender, </a:t>
              </a:r>
              <a:r>
                <a:rPr lang="pt-BR" sz="1600" b="1" dirty="0" smtClean="0">
                  <a:solidFill>
                    <a:schemeClr val="lt1"/>
                  </a:solidFill>
                </a:rPr>
                <a:t>entender</a:t>
              </a:r>
              <a:r>
                <a:rPr lang="pt-BR" sz="1600" b="1" dirty="0">
                  <a:solidFill>
                    <a:schemeClr val="lt1"/>
                  </a:solidFill>
                </a:rPr>
                <a:t>, discriminar, assimilar e absorver</a:t>
              </a:r>
              <a:endParaRPr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1002</Words>
  <Application>Microsoft Office PowerPoint</Application>
  <PresentationFormat>Apresentação na tela (4:3)</PresentationFormat>
  <Paragraphs>190</Paragraphs>
  <Slides>18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Office Theme</vt:lpstr>
      <vt:lpstr>Office Theme</vt:lpstr>
      <vt:lpstr>1_Office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Tatiana</dc:creator>
  <cp:lastModifiedBy>Tatiana</cp:lastModifiedBy>
  <cp:revision>34</cp:revision>
  <dcterms:modified xsi:type="dcterms:W3CDTF">2020-08-16T02:10:42Z</dcterms:modified>
</cp:coreProperties>
</file>