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7" r:id="rId14"/>
    <p:sldId id="259" r:id="rId15"/>
    <p:sldId id="272" r:id="rId16"/>
    <p:sldId id="274" r:id="rId17"/>
    <p:sldId id="273" r:id="rId18"/>
    <p:sldId id="271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6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6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21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76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79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14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20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798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296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4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082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153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AB76-F0D5-4274-A5B3-99CFE28CD437}" type="datetimeFigureOut">
              <a:rPr lang="es-CL" smtClean="0"/>
              <a:t>29-03-2018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D586-6402-4BE6-9F85-490FE7DA27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779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54344"/>
            <a:ext cx="1057275" cy="1095376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6741" r="3589"/>
          <a:stretch/>
        </p:blipFill>
        <p:spPr>
          <a:xfrm>
            <a:off x="790575" y="1494022"/>
            <a:ext cx="3409950" cy="3465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1898417" y="340367"/>
            <a:ext cx="980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Organização </a:t>
            </a:r>
            <a:r>
              <a:rPr lang="pt-BR" sz="5400" b="1" i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Sathya</a:t>
            </a:r>
            <a:r>
              <a:rPr lang="pt-BR" sz="5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Sai do Brasil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769207" y="1656991"/>
            <a:ext cx="59340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Centros/Grupos : 48 unidades</a:t>
            </a:r>
          </a:p>
          <a:p>
            <a:endParaRPr lang="pt-BR" sz="2800" dirty="0"/>
          </a:p>
          <a:p>
            <a:r>
              <a:rPr lang="pt-BR" sz="2800" dirty="0" smtClean="0"/>
              <a:t>Comitês - 09</a:t>
            </a:r>
          </a:p>
          <a:p>
            <a:endParaRPr lang="pt-BR" sz="2800" dirty="0"/>
          </a:p>
          <a:p>
            <a:r>
              <a:rPr lang="pt-BR" sz="2800" dirty="0" smtClean="0"/>
              <a:t>Escolas -  03</a:t>
            </a:r>
          </a:p>
          <a:p>
            <a:endParaRPr lang="pt-BR" sz="2800" dirty="0"/>
          </a:p>
          <a:p>
            <a:r>
              <a:rPr lang="pt-BR" sz="2800" dirty="0" smtClean="0"/>
              <a:t>Instituto </a:t>
            </a:r>
            <a:r>
              <a:rPr lang="pt-BR" sz="2800" dirty="0" err="1" smtClean="0"/>
              <a:t>Sathya</a:t>
            </a:r>
            <a:r>
              <a:rPr lang="pt-BR" sz="2800" dirty="0" smtClean="0"/>
              <a:t> Sai de Educação</a:t>
            </a:r>
          </a:p>
          <a:p>
            <a:endParaRPr lang="pt-BR" sz="2800" dirty="0"/>
          </a:p>
          <a:p>
            <a:r>
              <a:rPr lang="pt-BR" sz="2800" dirty="0" smtClean="0"/>
              <a:t>Fundação Sai</a:t>
            </a:r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32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pa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23838"/>
            <a:ext cx="4508499" cy="338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apao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223838"/>
            <a:ext cx="4349750" cy="326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apao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689746"/>
            <a:ext cx="4117976" cy="308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apao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790354"/>
            <a:ext cx="3849688" cy="288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cabe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3" y="3717156"/>
            <a:ext cx="5367868" cy="30194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apao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5" y="219075"/>
            <a:ext cx="2638830" cy="4705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apao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7" y="219075"/>
            <a:ext cx="3459312" cy="4615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4" descr="Queimadas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28" y="219075"/>
            <a:ext cx="4356978" cy="326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oto20_Serviços_de_Beleza.Lavagem_e_Corte_de_Cab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381765"/>
            <a:ext cx="41910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Queimada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5" y="3162300"/>
            <a:ext cx="2788736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Queimadas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6" y="223040"/>
            <a:ext cx="4378762" cy="328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Queimadas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3" y="371072"/>
            <a:ext cx="3993400" cy="299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1026" name="Picture 2" descr="resend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4" y="542926"/>
            <a:ext cx="3570111" cy="2008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resende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055226"/>
            <a:ext cx="3607610" cy="2029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tângulo 2"/>
          <p:cNvSpPr/>
          <p:nvPr/>
        </p:nvSpPr>
        <p:spPr>
          <a:xfrm>
            <a:off x="4238625" y="221220"/>
            <a:ext cx="4360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Plantio de </a:t>
            </a:r>
            <a:r>
              <a:rPr lang="pt-BR" b="1" dirty="0" smtClean="0"/>
              <a:t>mudas</a:t>
            </a:r>
          </a:p>
          <a:p>
            <a:r>
              <a:rPr lang="pt-BR" b="1" dirty="0" smtClean="0">
                <a:effectLst/>
              </a:rPr>
              <a:t>                Projeto Salvar o Planeta</a:t>
            </a:r>
            <a:endParaRPr lang="pt-BR" b="1" dirty="0">
              <a:effectLst/>
            </a:endParaRPr>
          </a:p>
        </p:txBody>
      </p:sp>
      <p:pic>
        <p:nvPicPr>
          <p:cNvPr id="6146" name="Picture 2" descr="resend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85" y="1045887"/>
            <a:ext cx="3241816" cy="182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end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57" y="539434"/>
            <a:ext cx="4142177" cy="2329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4524375" y="316468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</a:t>
            </a:r>
            <a:r>
              <a:rPr lang="pt-BR" dirty="0" smtClean="0"/>
              <a:t>or </a:t>
            </a:r>
            <a:r>
              <a:rPr lang="pt-BR" dirty="0"/>
              <a:t>ocasião do aniversário de </a:t>
            </a:r>
            <a:r>
              <a:rPr lang="pt-BR" dirty="0" err="1"/>
              <a:t>Swami</a:t>
            </a:r>
            <a:r>
              <a:rPr lang="pt-BR" dirty="0"/>
              <a:t>, </a:t>
            </a:r>
            <a:r>
              <a:rPr lang="pt-BR" dirty="0" smtClean="0"/>
              <a:t>o </a:t>
            </a:r>
            <a:r>
              <a:rPr lang="pt-BR" dirty="0"/>
              <a:t>Grupo Sai de Resende juntou-se com o grupo de </a:t>
            </a:r>
            <a:r>
              <a:rPr lang="pt-BR" dirty="0" err="1"/>
              <a:t>Permacultura</a:t>
            </a:r>
            <a:r>
              <a:rPr lang="pt-BR" dirty="0"/>
              <a:t> </a:t>
            </a:r>
            <a:r>
              <a:rPr lang="pt-BR" dirty="0" smtClean="0"/>
              <a:t> para </a:t>
            </a:r>
            <a:r>
              <a:rPr lang="pt-BR" dirty="0"/>
              <a:t>plantar mudas de árvores em torno de uma nascente ali existente, ajudando assim a preservar essa nascente </a:t>
            </a:r>
            <a:r>
              <a:rPr lang="pt-BR" dirty="0" smtClean="0"/>
              <a:t>que é de vital  importância para preservação do meio ambiente.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</a:p>
          <a:p>
            <a:r>
              <a:rPr lang="pt-BR" dirty="0"/>
              <a:t>Foi um encontro que nos deixou muito felizes por poder contribuir um pouco com nosso Planeta, nossa região, fazendo parte dessa linda iniciativa dos Jovens Sai de "Salvar o Planeta".</a:t>
            </a:r>
            <a:endParaRPr lang="pt-B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9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952750" y="31423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“AMOR EM AÇÃO”</a:t>
            </a:r>
            <a:endParaRPr lang="pt-BR" sz="32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pt-BR" dirty="0">
                <a:solidFill>
                  <a:srgbClr val="00B050"/>
                </a:solidFill>
                <a:latin typeface="Berlin Sans FB Demi" panose="020E0802020502020306" pitchFamily="34" charset="0"/>
              </a:rPr>
              <a:t> </a:t>
            </a:r>
          </a:p>
          <a:p>
            <a:pPr algn="ctr"/>
            <a:r>
              <a:rPr lang="pt-BR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COMUNIDADE DE QUEIMADAS – ZONA RURAL – TAIPU/RN – 10/06/2017</a:t>
            </a:r>
            <a:endParaRPr lang="pt-BR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agem 4" descr="IMG-20170806-WA00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53" y="2067462"/>
            <a:ext cx="6350793" cy="3081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8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9100" y="515094"/>
            <a:ext cx="11572875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                                    Cadastramento </a:t>
            </a:r>
            <a:r>
              <a:rPr lang="pt-BR" dirty="0"/>
              <a:t>das 108 </a:t>
            </a:r>
            <a:r>
              <a:rPr lang="pt-BR" dirty="0" smtClean="0"/>
              <a:t>famílias numa comunidade que fica a </a:t>
            </a:r>
            <a:r>
              <a:rPr lang="pt-BR" dirty="0"/>
              <a:t>50 km de </a:t>
            </a:r>
            <a:r>
              <a:rPr lang="pt-BR" dirty="0" smtClean="0"/>
              <a:t>Natal/RN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sz="1600" b="1" dirty="0" smtClean="0"/>
              <a:t>como </a:t>
            </a:r>
            <a:r>
              <a:rPr lang="pt-BR" sz="1600" b="1" dirty="0"/>
              <a:t>ajudar aquele nosso </a:t>
            </a:r>
            <a:r>
              <a:rPr lang="pt-BR" sz="1600" b="1" dirty="0" smtClean="0"/>
              <a:t>irmão?</a:t>
            </a:r>
            <a:r>
              <a:rPr lang="pt-BR" sz="1600" b="1" dirty="0"/>
              <a:t> </a:t>
            </a:r>
            <a:r>
              <a:rPr lang="pt-BR" sz="1600" b="1" dirty="0" smtClean="0"/>
              <a:t>   </a:t>
            </a:r>
          </a:p>
          <a:p>
            <a:r>
              <a:rPr lang="pt-BR" sz="1600" b="1" dirty="0" smtClean="0"/>
              <a:t>                                                                                                                                                                            mão-de-obra -  </a:t>
            </a:r>
            <a:r>
              <a:rPr lang="pt-BR" sz="1600" b="1" dirty="0"/>
              <a:t>pedreiros </a:t>
            </a:r>
            <a:r>
              <a:rPr lang="pt-BR" sz="1600" b="1" dirty="0" smtClean="0"/>
              <a:t>e serventes</a:t>
            </a:r>
          </a:p>
          <a:p>
            <a:endParaRPr lang="pt-BR" sz="1600" b="1" dirty="0" smtClean="0"/>
          </a:p>
          <a:p>
            <a:r>
              <a:rPr lang="pt-BR" sz="1600" b="1" dirty="0" err="1" smtClean="0"/>
              <a:t>Dr</a:t>
            </a:r>
            <a:r>
              <a:rPr lang="pt-BR" sz="1600" b="1" dirty="0" smtClean="0"/>
              <a:t> Charles examinou o </a:t>
            </a:r>
            <a:r>
              <a:rPr lang="pt-BR" sz="1600" b="1" dirty="0" err="1" smtClean="0"/>
              <a:t>Sr</a:t>
            </a:r>
            <a:r>
              <a:rPr lang="pt-BR" sz="1600" b="1" dirty="0" smtClean="0"/>
              <a:t> José</a:t>
            </a:r>
            <a:r>
              <a:rPr lang="pt-BR" sz="1600" b="1" dirty="0"/>
              <a:t> </a:t>
            </a:r>
            <a:r>
              <a:rPr lang="pt-BR" sz="1600" b="1" dirty="0" smtClean="0"/>
              <a:t>   </a:t>
            </a:r>
          </a:p>
          <a:p>
            <a:r>
              <a:rPr lang="pt-BR" sz="1600" b="1" dirty="0" smtClean="0"/>
              <a:t>                                                                                                                                                                    vários irmãos </a:t>
            </a:r>
            <a:r>
              <a:rPr lang="pt-BR" sz="1600" b="1" dirty="0"/>
              <a:t>em </a:t>
            </a:r>
            <a:r>
              <a:rPr lang="pt-BR" sz="1600" b="1" dirty="0" smtClean="0"/>
              <a:t>Sai e voluntários da região</a:t>
            </a:r>
          </a:p>
          <a:p>
            <a:endParaRPr lang="pt-BR" sz="1600" b="1" dirty="0" smtClean="0"/>
          </a:p>
          <a:p>
            <a:r>
              <a:rPr lang="pt-BR" sz="1600" b="1" dirty="0" smtClean="0"/>
              <a:t>Senhor </a:t>
            </a:r>
            <a:r>
              <a:rPr lang="pt-BR" sz="1600" b="1" dirty="0"/>
              <a:t>Quincas, </a:t>
            </a:r>
            <a:r>
              <a:rPr lang="pt-BR" sz="1600" b="1" dirty="0" smtClean="0"/>
              <a:t>pedreiro</a:t>
            </a:r>
            <a:r>
              <a:rPr lang="pt-BR" sz="1600" b="1" dirty="0"/>
              <a:t> </a:t>
            </a:r>
            <a:r>
              <a:rPr lang="pt-BR" sz="1600" b="1" dirty="0" smtClean="0"/>
              <a:t>                                                                                                                 </a:t>
            </a:r>
          </a:p>
          <a:p>
            <a:endParaRPr lang="pt-BR" sz="1600" b="1" dirty="0"/>
          </a:p>
          <a:p>
            <a:r>
              <a:rPr lang="pt-BR" sz="1600" b="1" dirty="0" smtClean="0"/>
              <a:t>                                                                                                                                                                  A </a:t>
            </a:r>
            <a:r>
              <a:rPr lang="pt-BR" sz="1600" b="1" dirty="0"/>
              <a:t>casa foi construída em seis finais de semana</a:t>
            </a:r>
            <a:endParaRPr lang="pt-BR" sz="1600" b="1" dirty="0" smtClean="0"/>
          </a:p>
          <a:p>
            <a:endParaRPr lang="pt-BR" sz="1600" b="1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4098555" y="177284"/>
            <a:ext cx="3676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“AMOR EM AÇÃO”</a:t>
            </a:r>
            <a:endParaRPr lang="pt-BR" sz="28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37" y="1409700"/>
            <a:ext cx="3675513" cy="3265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56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-20170806-WA006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2946"/>
            <a:ext cx="5181600" cy="472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2875" y="872550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Entrega da Chave</a:t>
            </a:r>
          </a:p>
          <a:p>
            <a:pPr algn="ctr"/>
            <a:r>
              <a:rPr lang="pt-BR" sz="2000" dirty="0" smtClean="0"/>
              <a:t> 06/08/2017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000" dirty="0"/>
              <a:t> </a:t>
            </a:r>
            <a:r>
              <a:rPr lang="pt-BR" sz="2000" dirty="0" smtClean="0"/>
              <a:t>Devotos do </a:t>
            </a:r>
            <a:r>
              <a:rPr lang="pt-BR" sz="2000" dirty="0"/>
              <a:t>Centro Sai Natal fizeram a entrega da chave ao Sr. José, bem como, um certificado de agradecimento a todos os voluntários, pedreiros, serventes, carpinteiros e pintores numa confraternização na Escola Municipal de Queimadas</a:t>
            </a:r>
            <a:endParaRPr lang="pt-BR" sz="2000" dirty="0" smtClean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422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1026" name="Picture 2" descr="C:\Users\Márcia\AppData\Local\Temp\Foto de Márcia 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2908694"/>
            <a:ext cx="5053012" cy="2526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árcia\AppData\Local\Temp\Foto de Márcia Om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36" y="3005730"/>
            <a:ext cx="5169694" cy="258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árcia\AppData\Local\Temp\Foto de Márcia Om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246451"/>
            <a:ext cx="474345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árcia\AppData\Local\Temp\Foto de Márcia Om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8" y="208346"/>
            <a:ext cx="4819660" cy="240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881559" y="140491"/>
            <a:ext cx="242888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         </a:t>
            </a:r>
            <a:r>
              <a:rPr lang="pt-BR" sz="2800" dirty="0" smtClean="0"/>
              <a:t>25/03/2018</a:t>
            </a:r>
            <a:endParaRPr lang="pt-BR" sz="2800" dirty="0"/>
          </a:p>
          <a:p>
            <a:pPr algn="ctr"/>
            <a:r>
              <a:rPr lang="pt-BR" sz="2400" dirty="0" smtClean="0"/>
              <a:t>Projeto de Serviço</a:t>
            </a:r>
          </a:p>
          <a:p>
            <a:pPr algn="ctr"/>
            <a:r>
              <a:rPr lang="pt-BR" dirty="0" smtClean="0"/>
              <a:t> Queimadas-  Taipu/RN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51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06" y="397669"/>
            <a:ext cx="5462588" cy="4096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48000" y="4601260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pPr algn="ctr"/>
            <a:r>
              <a:rPr lang="pt-BR" sz="4000" dirty="0"/>
              <a:t>OM SAI RAM </a:t>
            </a:r>
          </a:p>
        </p:txBody>
      </p:sp>
    </p:spTree>
    <p:extLst>
      <p:ext uri="{BB962C8B-B14F-4D97-AF65-F5344CB8AC3E}">
        <p14:creationId xmlns:p14="http://schemas.microsoft.com/office/powerpoint/2010/main" val="23443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4" name="Picture 6" descr="https://static.wixstatic.com/media/8cc6e4_fd8a007c333941e5bd1976eed433eba6~mv2_d_4496_3000_s_4_2.jpg/v1/fill/w_910,h_607,al_c,q_90,usm_0.66_1.00_0.01/8cc6e4_fd8a007c333941e5bd1976eed433eba6~mv2_d_4496_3000_s_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95" y="2990850"/>
            <a:ext cx="4085629" cy="272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tatic.wixstatic.com/media/8cc6e4_1a83cda41751474895fe05086057a35e~mv2_d_4496_3000_s_4_2.jpg/v1/fill/w_910,h_607,al_c,q_90,usm_0.66_1.00_0.01/8cc6e4_1a83cda41751474895fe05086057a35e~mv2_d_4496_3000_s_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699" y="142863"/>
            <a:ext cx="4048923" cy="270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38936" y="112954"/>
            <a:ext cx="43477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  <a:r>
              <a:rPr lang="pt-BR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X Congresso Nacional</a:t>
            </a:r>
            <a:endParaRPr lang="pt-BR" sz="1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pt-BR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“A Jornada Espiritual Rumo à Divindade”</a:t>
            </a:r>
          </a:p>
          <a:p>
            <a:pPr algn="ctr"/>
            <a:r>
              <a:rPr lang="pt-BR" sz="1600" dirty="0">
                <a:latin typeface="Aparajita" panose="020B0604020202020204" pitchFamily="34" charset="0"/>
                <a:cs typeface="Aparajita" panose="020B0604020202020204" pitchFamily="34" charset="0"/>
              </a:rPr>
              <a:t>Abril de </a:t>
            </a:r>
            <a:r>
              <a:rPr lang="pt-BR" sz="1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2017</a:t>
            </a:r>
          </a:p>
          <a:p>
            <a:pPr algn="ctr"/>
            <a:endParaRPr lang="pt-BR" sz="16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pt-B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200 participantes</a:t>
            </a:r>
            <a:endParaRPr lang="pt-B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pt-B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06 </a:t>
            </a:r>
            <a:r>
              <a:rPr lang="pt-BR" b="1" dirty="0">
                <a:latin typeface="Aparajita" panose="020B0604020202020204" pitchFamily="34" charset="0"/>
                <a:cs typeface="Aparajita" panose="020B0604020202020204" pitchFamily="34" charset="0"/>
              </a:rPr>
              <a:t>O</a:t>
            </a:r>
            <a:r>
              <a:rPr lang="pt-B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ficinas – Palestras  </a:t>
            </a:r>
          </a:p>
          <a:p>
            <a:endParaRPr lang="pt-BR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B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https://static.wixstatic.com/media/8cc6e4_62e74b6da5dc4a5db05d089afe68eb33~mv2_d_4233_2509_s_4_2.jpg/v1/fill/w_1024,h_607,al_c,q_90,usm_0.66_1.00_0.01/8cc6e4_62e74b6da5dc4a5db05d089afe68eb33~mv2_d_4233_2509_s_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5" y="263009"/>
            <a:ext cx="3291675" cy="195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atic.wixstatic.com/media/8cc6e4_b93e5d123fd64e1d9b76fd90108076bd~mv2_d_4496_3000_s_4_2.jpg/v1/fill/w_910,h_607,al_c,q_90,usm_0.66_1.00_0.01/8cc6e4_b93e5d123fd64e1d9b76fd90108076bd~mv2_d_4496_3000_s_4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45" y="3082047"/>
            <a:ext cx="3948909" cy="263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68026" y="2320409"/>
            <a:ext cx="488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Sérgio Espíndola  -  Coordenador da Região 23 </a:t>
            </a:r>
          </a:p>
          <a:p>
            <a:r>
              <a:rPr lang="pt-BR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Presidência do Conselho Central</a:t>
            </a:r>
          </a:p>
        </p:txBody>
      </p:sp>
    </p:spTree>
    <p:extLst>
      <p:ext uri="{BB962C8B-B14F-4D97-AF65-F5344CB8AC3E}">
        <p14:creationId xmlns:p14="http://schemas.microsoft.com/office/powerpoint/2010/main" val="25468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2050" name="Picture 2" descr="https://static.wixstatic.com/media/8cc6e4_fa5089a83d084dfcace5335e44739788~mv2_d_3331_2223_s_2.jpg/v1/fill/w_910,h_607,al_c,q_90,usm_0.66_1.00_0.01/8cc6e4_fa5089a83d084dfcace5335e44739788~mv2_d_3331_2223_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97" y="774187"/>
            <a:ext cx="4107265" cy="27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19426" y="20134"/>
            <a:ext cx="595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Encontro Nacional de Jovens</a:t>
            </a:r>
          </a:p>
        </p:txBody>
      </p:sp>
      <p:pic>
        <p:nvPicPr>
          <p:cNvPr id="8" name="Picture 4" descr="https://static.wixstatic.com/media/8cc6e4_95de03bd0b824b74bf53ab643d6f50e8~mv2_d_4128_2322_s_2.jpg/v1/fill/w_1079,h_607,al_c,q_90,usm_0.66_1.00_0.01/8cc6e4_95de03bd0b824b74bf53ab643d6f50e8~mv2_d_4128_2322_s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5" y="774187"/>
            <a:ext cx="4279845" cy="240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.wixstatic.com/media/8cc6e4_d285b3eea6634d14b18b3137144d71a8~mv2.jpg/v1/fill/w_1079,h_607,al_c,q_90,usm_0.66_1.00_0.01/8cc6e4_d285b3eea6634d14b18b3137144d71a8~m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57" y="3894803"/>
            <a:ext cx="3945059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tatic.wixstatic.com/media/8cc6e4_4fdb918676a842edaa9f9179ce545227~mv2_d_4128_2322_s_2.jpg/v1/fill/w_1079,h_607,al_c,q_90,usm_0.66_1.00_0.01/8cc6e4_4fdb918676a842edaa9f9179ce545227~mv2_d_4128_2322_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616" y="3716739"/>
            <a:ext cx="3383496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static.wixstatic.com/media/8cc6e4_7a5df84c821b40c69ec7d89283571e81~mv2.jpg/v1/fill/w_1079,h_607,al_c,q_90,usm_0.66_1.00_0.01/8cc6e4_7a5df84c821b40c69ec7d89283571e81~mv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8" y="3443108"/>
            <a:ext cx="3869901" cy="217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828954" y="1107781"/>
            <a:ext cx="22574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 profissão com Amor: um trabalho rumo a Deus</a:t>
            </a:r>
          </a:p>
        </p:txBody>
      </p:sp>
    </p:spTree>
    <p:extLst>
      <p:ext uri="{BB962C8B-B14F-4D97-AF65-F5344CB8AC3E}">
        <p14:creationId xmlns:p14="http://schemas.microsoft.com/office/powerpoint/2010/main" val="14365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507"/>
            <a:ext cx="12192000" cy="1773493"/>
          </a:xfrm>
          <a:prstGeom prst="rect">
            <a:avLst/>
          </a:prstGeom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36907"/>
            <a:ext cx="12192000" cy="17734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14349" y="447675"/>
            <a:ext cx="113061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 smtClean="0"/>
          </a:p>
          <a:p>
            <a:endParaRPr lang="pt-BR" b="1" i="1" dirty="0"/>
          </a:p>
          <a:p>
            <a:endParaRPr lang="pt-BR" b="1" i="1" dirty="0" smtClean="0"/>
          </a:p>
          <a:p>
            <a:endParaRPr lang="pt-BR" b="1" i="1" dirty="0"/>
          </a:p>
          <a:p>
            <a:endParaRPr lang="pt-BR" b="1" i="1" dirty="0" smtClean="0"/>
          </a:p>
          <a:p>
            <a:endParaRPr lang="pt-BR" b="1" i="1" dirty="0"/>
          </a:p>
          <a:p>
            <a:endParaRPr lang="pt-BR" b="1" i="1" dirty="0" smtClean="0"/>
          </a:p>
          <a:p>
            <a:endParaRPr lang="pt-BR" b="1" i="1" dirty="0"/>
          </a:p>
          <a:p>
            <a:endParaRPr lang="pt-BR" b="1" i="1" dirty="0" smtClean="0"/>
          </a:p>
          <a:p>
            <a:endParaRPr lang="pt-BR" b="1" i="1" dirty="0"/>
          </a:p>
          <a:p>
            <a:endParaRPr lang="pt-BR" b="1" i="1" dirty="0" smtClean="0"/>
          </a:p>
          <a:p>
            <a:endParaRPr lang="pt-BR" b="1" i="1" dirty="0" smtClean="0"/>
          </a:p>
          <a:p>
            <a:endParaRPr lang="pt-BR" b="1" i="1" dirty="0"/>
          </a:p>
          <a:p>
            <a:r>
              <a:rPr lang="pt-BR" b="1" i="1" dirty="0" smtClean="0"/>
              <a:t>Depoimento de um Jovem...</a:t>
            </a:r>
            <a:endParaRPr lang="pt-BR" b="1" i="1" dirty="0"/>
          </a:p>
          <a:p>
            <a:r>
              <a:rPr lang="pt-BR" dirty="0" smtClean="0"/>
              <a:t>....Foi </a:t>
            </a:r>
            <a:r>
              <a:rPr lang="pt-BR" dirty="0"/>
              <a:t>muito marcante o seva que nós jovens fizemos nesse encontro, ficou claro como esta atividade é transformadora. Pudemos vivenciar, além de vários momentos emocionantes e enriquecedores, a presença de </a:t>
            </a:r>
            <a:r>
              <a:rPr lang="pt-BR" dirty="0" err="1"/>
              <a:t>Swami</a:t>
            </a:r>
            <a:r>
              <a:rPr lang="pt-BR" dirty="0"/>
              <a:t> de forma </a:t>
            </a:r>
            <a:r>
              <a:rPr lang="pt-BR" dirty="0" smtClean="0"/>
              <a:t>singular. </a:t>
            </a:r>
            <a:endParaRPr lang="pt-BR" dirty="0"/>
          </a:p>
          <a:p>
            <a:r>
              <a:rPr lang="pt-BR" b="1" i="1" dirty="0"/>
              <a:t>Matheus </a:t>
            </a:r>
            <a:r>
              <a:rPr lang="pt-BR" b="1" i="1" dirty="0" err="1"/>
              <a:t>Baraçal</a:t>
            </a:r>
            <a:endParaRPr lang="pt-BR" dirty="0"/>
          </a:p>
          <a:p>
            <a:r>
              <a:rPr lang="pt-BR" b="1" i="1" dirty="0"/>
              <a:t>Centro Sai de </a:t>
            </a:r>
            <a:r>
              <a:rPr lang="pt-BR" b="1" i="1" dirty="0" err="1"/>
              <a:t>Pendotiba</a:t>
            </a:r>
            <a:r>
              <a:rPr lang="pt-BR" b="1" i="1" dirty="0"/>
              <a:t>, Niterói – RJ</a:t>
            </a:r>
            <a:endParaRPr lang="pt-BR" dirty="0"/>
          </a:p>
        </p:txBody>
      </p:sp>
      <p:pic>
        <p:nvPicPr>
          <p:cNvPr id="2050" name="Picture 2" descr="https://static.wixstatic.com/media/8cc6e4_0f2d52c238724765921c804bb9dc01bb~mv2_d_4128_2322_s_2.jpg/v1/fill/w_1079,h_607,al_c,q_90,usm_0.66_1.00_0.01/8cc6e4_0f2d52c238724765921c804bb9dc01bb~mv2_d_4128_2322_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7" y="285750"/>
            <a:ext cx="6192666" cy="348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portalnikkei.com.br/wp-content/uploads/2014/03/P0001-File-Mapa-do-Brasil-por-regi%C3%B5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4" y="1147764"/>
            <a:ext cx="422687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" y="5084506"/>
            <a:ext cx="12192000" cy="17734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133427" y="2640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1ª Jornada de Educação Espiritual Sai</a:t>
            </a:r>
            <a:endParaRPr lang="pt-B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72333" y="2002393"/>
            <a:ext cx="72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Natal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19541" y="3639383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Goiânia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04335" y="415504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Curitiba</a:t>
            </a:r>
            <a:endParaRPr lang="pt-BR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4762500" y="2266950"/>
            <a:ext cx="333008" cy="10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3048000" y="4339708"/>
            <a:ext cx="13811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066925" y="3520558"/>
            <a:ext cx="1171575" cy="303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8522675" y="4842567"/>
            <a:ext cx="287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 de 120 participantes</a:t>
            </a:r>
            <a:endParaRPr lang="pt-BR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584233" y="2002392"/>
            <a:ext cx="38130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“Venham, Examinem, Experimentem, Tenham Fé”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6375" y="2371725"/>
            <a:ext cx="1208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20,21 e 22/10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804256" y="4495797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27,28 e29/10</a:t>
            </a:r>
            <a:endParaRPr lang="pt-BR" sz="1600" dirty="0"/>
          </a:p>
        </p:txBody>
      </p:sp>
      <p:sp>
        <p:nvSpPr>
          <p:cNvPr id="12" name="Retângulo 11"/>
          <p:cNvSpPr/>
          <p:nvPr/>
        </p:nvSpPr>
        <p:spPr>
          <a:xfrm>
            <a:off x="1116569" y="3982282"/>
            <a:ext cx="12923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02,03 </a:t>
            </a:r>
            <a:r>
              <a:rPr lang="pt-BR" sz="1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04/11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863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5039"/>
            <a:ext cx="12192000" cy="1773493"/>
          </a:xfrm>
          <a:prstGeom prst="rect">
            <a:avLst/>
          </a:prstGeom>
        </p:spPr>
      </p:pic>
      <p:pic>
        <p:nvPicPr>
          <p:cNvPr id="8194" name="Picture 2" descr="20171022_100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60053"/>
            <a:ext cx="4148798" cy="31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_20171020_1938455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4" y="109536"/>
            <a:ext cx="30384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G_20171021_094333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1" y="215383"/>
            <a:ext cx="413173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G_20171021_083600269_HD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27" y="3015853"/>
            <a:ext cx="3983565" cy="22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47675" y="215383"/>
            <a:ext cx="27351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Natal  - RN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6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757"/>
            <a:ext cx="12192000" cy="1773493"/>
          </a:xfrm>
          <a:prstGeom prst="rect">
            <a:avLst/>
          </a:prstGeom>
        </p:spPr>
      </p:pic>
      <p:pic>
        <p:nvPicPr>
          <p:cNvPr id="7172" name="Picture 4" descr="curitib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85212"/>
            <a:ext cx="3629025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uritib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53" y="179783"/>
            <a:ext cx="4875161" cy="27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uritiba 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3131611"/>
            <a:ext cx="3068928" cy="23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228142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85" y="3902408"/>
            <a:ext cx="3847280" cy="21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uritiba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70283"/>
            <a:ext cx="2552699" cy="34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9126" y="248037"/>
            <a:ext cx="2428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Curitiba - PR</a:t>
            </a:r>
            <a:endParaRPr lang="pt-B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 flipH="1" flipV="1">
            <a:off x="2971800" y="4470916"/>
            <a:ext cx="475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76250" y="45722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Marcos Gomes  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Vice-presidente do Instituto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0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821"/>
            <a:ext cx="12192000" cy="1773493"/>
          </a:xfrm>
          <a:prstGeom prst="rect">
            <a:avLst/>
          </a:prstGeom>
        </p:spPr>
      </p:pic>
      <p:pic>
        <p:nvPicPr>
          <p:cNvPr id="6146" name="Picture 2" descr="Seminário_SAI_(12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3" y="754743"/>
            <a:ext cx="5165724" cy="344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minário SAI (2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801" y="169968"/>
            <a:ext cx="4495800" cy="29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minário SAI (4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39" y="3556820"/>
            <a:ext cx="3521412" cy="23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eminário_SAI_(137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108" y="3556820"/>
            <a:ext cx="332703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6163" y="169968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Goiânia - GO</a:t>
            </a:r>
            <a:endParaRPr lang="pt-B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2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22132" y="91330"/>
            <a:ext cx="3938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PAM – PAC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72447" y="1545725"/>
            <a:ext cx="3905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ctr"/>
            <a:r>
              <a:rPr lang="pt-BR" dirty="0" smtClean="0"/>
              <a:t>Total de  875 atendimentos</a:t>
            </a:r>
            <a:r>
              <a:rPr lang="pt-BR" dirty="0"/>
              <a:t>, nas áreas de otorrinolaringologia, pediatria, ortopedia, clínica médica, </a:t>
            </a:r>
            <a:r>
              <a:rPr lang="pt-BR" dirty="0" smtClean="0"/>
              <a:t>geriatria, neurologia</a:t>
            </a:r>
            <a:r>
              <a:rPr lang="pt-BR" dirty="0"/>
              <a:t>, </a:t>
            </a:r>
            <a:r>
              <a:rPr lang="pt-BR" dirty="0" smtClean="0"/>
              <a:t>ginecologia e psicologia.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834821" y="3436770"/>
            <a:ext cx="3086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Foram </a:t>
            </a:r>
            <a:r>
              <a:rPr lang="pt-BR" dirty="0" smtClean="0"/>
              <a:t>atendidos  - 112 animais </a:t>
            </a:r>
          </a:p>
          <a:p>
            <a:r>
              <a:rPr lang="pt-BR" dirty="0" smtClean="0"/>
              <a:t>Foram distribuídos  3948 remédios,  além de cestas básicas e kits </a:t>
            </a:r>
            <a:r>
              <a:rPr lang="pt-BR" dirty="0"/>
              <a:t>de </a:t>
            </a:r>
            <a:r>
              <a:rPr lang="pt-BR" dirty="0" smtClean="0"/>
              <a:t>higiene.</a:t>
            </a:r>
            <a:endParaRPr lang="pt-BR" dirty="0"/>
          </a:p>
          <a:p>
            <a:r>
              <a:rPr lang="pt-BR" dirty="0" smtClean="0"/>
              <a:t> </a:t>
            </a:r>
          </a:p>
        </p:txBody>
      </p:sp>
      <p:pic>
        <p:nvPicPr>
          <p:cNvPr id="10" name="Picture 4" descr="Foto8_RobertoCunha_Consul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99216"/>
            <a:ext cx="3706461" cy="2779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2" descr="apae_curitib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2" y="4125473"/>
            <a:ext cx="4356099" cy="2450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apao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155">
            <a:off x="8305802" y="559631"/>
            <a:ext cx="3530599" cy="26479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Queimada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21" y="3919465"/>
            <a:ext cx="3848010" cy="2528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tângulo 4"/>
          <p:cNvSpPr/>
          <p:nvPr/>
        </p:nvSpPr>
        <p:spPr>
          <a:xfrm>
            <a:off x="4108147" y="1076117"/>
            <a:ext cx="416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Programa de Atendimento a Comunidades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52925" y="703094"/>
            <a:ext cx="3744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Programa de Acampamentos Médicos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1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405</Words>
  <Application>Microsoft Office PowerPoint</Application>
  <PresentationFormat>Personalizar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</dc:creator>
  <cp:lastModifiedBy>Márcia OM</cp:lastModifiedBy>
  <cp:revision>68</cp:revision>
  <dcterms:created xsi:type="dcterms:W3CDTF">2018-03-15T20:05:12Z</dcterms:created>
  <dcterms:modified xsi:type="dcterms:W3CDTF">2018-03-30T02:20:12Z</dcterms:modified>
</cp:coreProperties>
</file>